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0"/>
  </p:notesMasterIdLst>
  <p:sldIdLst>
    <p:sldId id="256" r:id="rId2"/>
    <p:sldId id="257" r:id="rId3"/>
    <p:sldId id="260" r:id="rId4"/>
    <p:sldId id="768" r:id="rId5"/>
    <p:sldId id="851" r:id="rId6"/>
    <p:sldId id="1046" r:id="rId7"/>
    <p:sldId id="794" r:id="rId8"/>
    <p:sldId id="792" r:id="rId9"/>
    <p:sldId id="793" r:id="rId10"/>
    <p:sldId id="795" r:id="rId11"/>
    <p:sldId id="796" r:id="rId12"/>
    <p:sldId id="798" r:id="rId13"/>
    <p:sldId id="799" r:id="rId14"/>
    <p:sldId id="800" r:id="rId15"/>
    <p:sldId id="806" r:id="rId16"/>
    <p:sldId id="807" r:id="rId17"/>
    <p:sldId id="809" r:id="rId18"/>
    <p:sldId id="810" r:id="rId19"/>
    <p:sldId id="811" r:id="rId20"/>
    <p:sldId id="812" r:id="rId21"/>
    <p:sldId id="934" r:id="rId22"/>
    <p:sldId id="815" r:id="rId23"/>
    <p:sldId id="816" r:id="rId24"/>
    <p:sldId id="817" r:id="rId25"/>
    <p:sldId id="818" r:id="rId26"/>
    <p:sldId id="819" r:id="rId27"/>
    <p:sldId id="832" r:id="rId28"/>
    <p:sldId id="833" r:id="rId29"/>
    <p:sldId id="834" r:id="rId30"/>
    <p:sldId id="835" r:id="rId31"/>
    <p:sldId id="841" r:id="rId32"/>
    <p:sldId id="842" r:id="rId33"/>
    <p:sldId id="843" r:id="rId34"/>
    <p:sldId id="848" r:id="rId35"/>
    <p:sldId id="769" r:id="rId36"/>
    <p:sldId id="763" r:id="rId37"/>
    <p:sldId id="936" r:id="rId38"/>
    <p:sldId id="940" r:id="rId39"/>
    <p:sldId id="858" r:id="rId40"/>
    <p:sldId id="941" r:id="rId41"/>
    <p:sldId id="772" r:id="rId42"/>
    <p:sldId id="943" r:id="rId43"/>
    <p:sldId id="775" r:id="rId44"/>
    <p:sldId id="776" r:id="rId45"/>
    <p:sldId id="777" r:id="rId46"/>
    <p:sldId id="773" r:id="rId47"/>
    <p:sldId id="783" r:id="rId48"/>
    <p:sldId id="788" r:id="rId49"/>
    <p:sldId id="789" r:id="rId50"/>
    <p:sldId id="947" r:id="rId51"/>
    <p:sldId id="948" r:id="rId52"/>
    <p:sldId id="949" r:id="rId53"/>
    <p:sldId id="950" r:id="rId54"/>
    <p:sldId id="951" r:id="rId55"/>
    <p:sldId id="952" r:id="rId56"/>
    <p:sldId id="955" r:id="rId57"/>
    <p:sldId id="956" r:id="rId58"/>
    <p:sldId id="958" r:id="rId59"/>
    <p:sldId id="959" r:id="rId60"/>
    <p:sldId id="960" r:id="rId61"/>
    <p:sldId id="961" r:id="rId62"/>
    <p:sldId id="962" r:id="rId63"/>
    <p:sldId id="963" r:id="rId64"/>
    <p:sldId id="964" r:id="rId65"/>
    <p:sldId id="967" r:id="rId66"/>
    <p:sldId id="968" r:id="rId67"/>
    <p:sldId id="969" r:id="rId68"/>
    <p:sldId id="970" r:id="rId69"/>
    <p:sldId id="771" r:id="rId70"/>
    <p:sldId id="971" r:id="rId71"/>
    <p:sldId id="973" r:id="rId72"/>
    <p:sldId id="974" r:id="rId73"/>
    <p:sldId id="976" r:id="rId74"/>
    <p:sldId id="977" r:id="rId75"/>
    <p:sldId id="978" r:id="rId76"/>
    <p:sldId id="980" r:id="rId77"/>
    <p:sldId id="981" r:id="rId78"/>
    <p:sldId id="982" r:id="rId79"/>
    <p:sldId id="983" r:id="rId80"/>
    <p:sldId id="984" r:id="rId81"/>
    <p:sldId id="985" r:id="rId82"/>
    <p:sldId id="986" r:id="rId83"/>
    <p:sldId id="987" r:id="rId84"/>
    <p:sldId id="988" r:id="rId85"/>
    <p:sldId id="989" r:id="rId86"/>
    <p:sldId id="991" r:id="rId87"/>
    <p:sldId id="995" r:id="rId88"/>
    <p:sldId id="996" r:id="rId89"/>
    <p:sldId id="997" r:id="rId90"/>
    <p:sldId id="394" r:id="rId91"/>
    <p:sldId id="999" r:id="rId92"/>
    <p:sldId id="1001" r:id="rId93"/>
    <p:sldId id="1002" r:id="rId94"/>
    <p:sldId id="1004" r:id="rId95"/>
    <p:sldId id="1005" r:id="rId96"/>
    <p:sldId id="1006" r:id="rId97"/>
    <p:sldId id="1008" r:id="rId98"/>
    <p:sldId id="1009" r:id="rId99"/>
    <p:sldId id="1011" r:id="rId100"/>
    <p:sldId id="1012" r:id="rId101"/>
    <p:sldId id="1013" r:id="rId102"/>
    <p:sldId id="1015" r:id="rId103"/>
    <p:sldId id="1017" r:id="rId104"/>
    <p:sldId id="1018" r:id="rId105"/>
    <p:sldId id="1019" r:id="rId106"/>
    <p:sldId id="1020" r:id="rId107"/>
    <p:sldId id="1022" r:id="rId108"/>
    <p:sldId id="1023" r:id="rId109"/>
    <p:sldId id="1024" r:id="rId110"/>
    <p:sldId id="1025" r:id="rId111"/>
    <p:sldId id="1027" r:id="rId112"/>
    <p:sldId id="1028" r:id="rId113"/>
    <p:sldId id="1030" r:id="rId114"/>
    <p:sldId id="1031" r:id="rId115"/>
    <p:sldId id="1032" r:id="rId116"/>
    <p:sldId id="1035" r:id="rId117"/>
    <p:sldId id="1036" r:id="rId118"/>
    <p:sldId id="1037" r:id="rId119"/>
    <p:sldId id="1038" r:id="rId120"/>
    <p:sldId id="1039" r:id="rId121"/>
    <p:sldId id="1040" r:id="rId122"/>
    <p:sldId id="1043" r:id="rId123"/>
    <p:sldId id="1044" r:id="rId124"/>
    <p:sldId id="1041" r:id="rId125"/>
    <p:sldId id="1045" r:id="rId126"/>
    <p:sldId id="274" r:id="rId127"/>
    <p:sldId id="932" r:id="rId128"/>
    <p:sldId id="933" r:id="rId1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4F81BD"/>
    <a:srgbClr val="D8D8D8"/>
    <a:srgbClr val="4BACC6"/>
    <a:srgbClr val="E7E7E7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67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microsoft.com/office/2016/11/relationships/changesInfo" Target="changesInfos/changesInfo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60E87916-040D-433F-9FDB-1950F6409358}"/>
    <pc:docChg chg="modSld">
      <pc:chgData name="Wittman, Barry" userId="bff186cd-6ce8-41ba-8e8c-e85cdef216de" providerId="ADAL" clId="{60E87916-040D-433F-9FDB-1950F6409358}" dt="2025-04-25T13:10:04.855" v="7" actId="20577"/>
      <pc:docMkLst>
        <pc:docMk/>
      </pc:docMkLst>
      <pc:sldChg chg="modSp">
        <pc:chgData name="Wittman, Barry" userId="bff186cd-6ce8-41ba-8e8c-e85cdef216de" providerId="ADAL" clId="{60E87916-040D-433F-9FDB-1950F6409358}" dt="2025-04-25T13:10:04.855" v="7" actId="20577"/>
        <pc:sldMkLst>
          <pc:docMk/>
          <pc:sldMk cId="0" sldId="933"/>
        </pc:sldMkLst>
        <pc:spChg chg="mod">
          <ac:chgData name="Wittman, Barry" userId="bff186cd-6ce8-41ba-8e8c-e85cdef216de" providerId="ADAL" clId="{60E87916-040D-433F-9FDB-1950F6409358}" dt="2025-04-25T13:10:04.855" v="7" actId="20577"/>
          <ac:spMkLst>
            <pc:docMk/>
            <pc:sldMk cId="0" sldId="933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60E87916-040D-433F-9FDB-1950F6409358}" dt="2025-04-25T13:09:19.234" v="3" actId="20577"/>
        <pc:sldMkLst>
          <pc:docMk/>
          <pc:sldMk cId="2839449164" sldId="1046"/>
        </pc:sldMkLst>
        <pc:spChg chg="mod">
          <ac:chgData name="Wittman, Barry" userId="bff186cd-6ce8-41ba-8e8c-e85cdef216de" providerId="ADAL" clId="{60E87916-040D-433F-9FDB-1950F6409358}" dt="2025-04-25T13:09:19.234" v="3" actId="20577"/>
          <ac:spMkLst>
            <pc:docMk/>
            <pc:sldMk cId="2839449164" sldId="1046"/>
            <ac:spMk id="5" creationId="{8BE85E02-5828-49A8-B262-C85F1047669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12EC0-69CF-4CF4-A222-80940841AA21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</dgm:pt>
    <dgm:pt modelId="{C21C71F3-3BB8-492D-AE08-10257DDED015}">
      <dgm:prSet phldrT="[Text]"/>
      <dgm:spPr/>
      <dgm:t>
        <a:bodyPr/>
        <a:lstStyle/>
        <a:p>
          <a:r>
            <a:rPr lang="en-US" dirty="0"/>
            <a:t>Reader 1 Enters</a:t>
          </a:r>
        </a:p>
      </dgm:t>
    </dgm:pt>
    <dgm:pt modelId="{3BDDC737-EDB6-4458-BEC3-3A842DEE28BF}" type="parTrans" cxnId="{B9AE3D51-F069-42E6-95FB-8E232B54222F}">
      <dgm:prSet/>
      <dgm:spPr/>
      <dgm:t>
        <a:bodyPr/>
        <a:lstStyle/>
        <a:p>
          <a:endParaRPr lang="en-US"/>
        </a:p>
      </dgm:t>
    </dgm:pt>
    <dgm:pt modelId="{2349E0A3-3C7B-4064-B57F-ADD11E319825}" type="sibTrans" cxnId="{B9AE3D51-F069-42E6-95FB-8E232B54222F}">
      <dgm:prSet/>
      <dgm:spPr/>
      <dgm:t>
        <a:bodyPr/>
        <a:lstStyle/>
        <a:p>
          <a:endParaRPr lang="en-US"/>
        </a:p>
      </dgm:t>
    </dgm:pt>
    <dgm:pt modelId="{23DF2154-2534-48D6-816A-FF9DE59BBE64}">
      <dgm:prSet phldrT="[Text]"/>
      <dgm:spPr/>
      <dgm:t>
        <a:bodyPr/>
        <a:lstStyle/>
        <a:p>
          <a:r>
            <a:rPr lang="en-US" dirty="0"/>
            <a:t>Reader 2 Enters</a:t>
          </a:r>
        </a:p>
      </dgm:t>
    </dgm:pt>
    <dgm:pt modelId="{E9E015B1-2FE4-44CE-A70F-6F239FE8048A}" type="parTrans" cxnId="{90458C4F-242A-4288-BC65-D7E4A81AFA81}">
      <dgm:prSet/>
      <dgm:spPr/>
      <dgm:t>
        <a:bodyPr/>
        <a:lstStyle/>
        <a:p>
          <a:endParaRPr lang="en-US"/>
        </a:p>
      </dgm:t>
    </dgm:pt>
    <dgm:pt modelId="{2716AFF4-5AB9-46C2-9DBE-2765A7402CFF}" type="sibTrans" cxnId="{90458C4F-242A-4288-BC65-D7E4A81AFA81}">
      <dgm:prSet/>
      <dgm:spPr/>
      <dgm:t>
        <a:bodyPr/>
        <a:lstStyle/>
        <a:p>
          <a:endParaRPr lang="en-US"/>
        </a:p>
      </dgm:t>
    </dgm:pt>
    <dgm:pt modelId="{2EE59E77-AE7D-49E4-BB5E-AAD75A22F322}">
      <dgm:prSet phldrT="[Text]"/>
      <dgm:spPr/>
      <dgm:t>
        <a:bodyPr/>
        <a:lstStyle/>
        <a:p>
          <a:r>
            <a:rPr lang="en-US" dirty="0"/>
            <a:t>Writer Tries to Enter (Blocked)</a:t>
          </a:r>
        </a:p>
      </dgm:t>
    </dgm:pt>
    <dgm:pt modelId="{40C06A28-D7D6-4EC3-B7A6-9620E6B7E1B2}" type="parTrans" cxnId="{602447ED-4D81-4B02-B5BD-3E1E332D8050}">
      <dgm:prSet/>
      <dgm:spPr/>
      <dgm:t>
        <a:bodyPr/>
        <a:lstStyle/>
        <a:p>
          <a:endParaRPr lang="en-US"/>
        </a:p>
      </dgm:t>
    </dgm:pt>
    <dgm:pt modelId="{A41A7663-4DC8-4CAB-AC0D-A9203E08F47D}" type="sibTrans" cxnId="{602447ED-4D81-4B02-B5BD-3E1E332D8050}">
      <dgm:prSet/>
      <dgm:spPr/>
      <dgm:t>
        <a:bodyPr/>
        <a:lstStyle/>
        <a:p>
          <a:endParaRPr lang="en-US"/>
        </a:p>
      </dgm:t>
    </dgm:pt>
    <dgm:pt modelId="{22B0110D-F78A-4150-AE2A-7EC084B30EAA}">
      <dgm:prSet phldrT="[Text]"/>
      <dgm:spPr/>
      <dgm:t>
        <a:bodyPr/>
        <a:lstStyle/>
        <a:p>
          <a:r>
            <a:rPr lang="en-US" dirty="0"/>
            <a:t>Reader 3 Tries to Enter (Blocked)</a:t>
          </a:r>
        </a:p>
      </dgm:t>
    </dgm:pt>
    <dgm:pt modelId="{6E1AB3FD-BFA6-47CC-8F4B-6D0D8711AC42}" type="parTrans" cxnId="{61694CE3-DDA1-48C6-BC63-23AABB21603F}">
      <dgm:prSet/>
      <dgm:spPr/>
      <dgm:t>
        <a:bodyPr/>
        <a:lstStyle/>
        <a:p>
          <a:endParaRPr lang="en-US"/>
        </a:p>
      </dgm:t>
    </dgm:pt>
    <dgm:pt modelId="{4C7D09A8-953E-4F64-B6C9-5785F3B335D4}" type="sibTrans" cxnId="{61694CE3-DDA1-48C6-BC63-23AABB21603F}">
      <dgm:prSet/>
      <dgm:spPr/>
      <dgm:t>
        <a:bodyPr/>
        <a:lstStyle/>
        <a:p>
          <a:endParaRPr lang="en-US"/>
        </a:p>
      </dgm:t>
    </dgm:pt>
    <dgm:pt modelId="{43BBF6E9-B654-4537-B4B5-CFF81B06332F}">
      <dgm:prSet phldrT="[Text]"/>
      <dgm:spPr/>
      <dgm:t>
        <a:bodyPr/>
        <a:lstStyle/>
        <a:p>
          <a:r>
            <a:rPr lang="en-US" dirty="0"/>
            <a:t>Reader 1 Exits</a:t>
          </a:r>
        </a:p>
      </dgm:t>
    </dgm:pt>
    <dgm:pt modelId="{6F323957-0F5B-4D3B-BC87-E5F0877D6049}" type="parTrans" cxnId="{8B8FE3DE-29E1-44D4-9E79-2171FCE32E61}">
      <dgm:prSet/>
      <dgm:spPr/>
      <dgm:t>
        <a:bodyPr/>
        <a:lstStyle/>
        <a:p>
          <a:endParaRPr lang="en-US"/>
        </a:p>
      </dgm:t>
    </dgm:pt>
    <dgm:pt modelId="{9C606EBB-F596-403B-8122-222B33E72AC6}" type="sibTrans" cxnId="{8B8FE3DE-29E1-44D4-9E79-2171FCE32E61}">
      <dgm:prSet/>
      <dgm:spPr/>
      <dgm:t>
        <a:bodyPr/>
        <a:lstStyle/>
        <a:p>
          <a:endParaRPr lang="en-US"/>
        </a:p>
      </dgm:t>
    </dgm:pt>
    <dgm:pt modelId="{EB64D642-9F6B-4958-9FBB-85A3EC55B65A}">
      <dgm:prSet phldrT="[Text]"/>
      <dgm:spPr/>
      <dgm:t>
        <a:bodyPr/>
        <a:lstStyle/>
        <a:p>
          <a:r>
            <a:rPr lang="en-US" dirty="0"/>
            <a:t>Reader 2 Exits</a:t>
          </a:r>
        </a:p>
      </dgm:t>
    </dgm:pt>
    <dgm:pt modelId="{DC607E2C-7F64-46AD-9E82-6FFBD7C32738}" type="parTrans" cxnId="{D55C56AE-39C8-4B18-9080-CFE5685ACC82}">
      <dgm:prSet/>
      <dgm:spPr/>
      <dgm:t>
        <a:bodyPr/>
        <a:lstStyle/>
        <a:p>
          <a:endParaRPr lang="en-US"/>
        </a:p>
      </dgm:t>
    </dgm:pt>
    <dgm:pt modelId="{3B7C0551-5B35-4B82-9368-41B23DB6072D}" type="sibTrans" cxnId="{D55C56AE-39C8-4B18-9080-CFE5685ACC82}">
      <dgm:prSet/>
      <dgm:spPr/>
      <dgm:t>
        <a:bodyPr/>
        <a:lstStyle/>
        <a:p>
          <a:endParaRPr lang="en-US"/>
        </a:p>
      </dgm:t>
    </dgm:pt>
    <dgm:pt modelId="{D0CF4DEB-3E48-4CC2-96A2-FCC3E513499D}">
      <dgm:prSet phldrT="[Text]"/>
      <dgm:spPr/>
      <dgm:t>
        <a:bodyPr/>
        <a:lstStyle/>
        <a:p>
          <a:r>
            <a:rPr lang="en-US" dirty="0"/>
            <a:t>Writer Enters</a:t>
          </a:r>
        </a:p>
      </dgm:t>
    </dgm:pt>
    <dgm:pt modelId="{9A9C1DB3-0337-4217-9335-96A3F823C9F2}" type="parTrans" cxnId="{0124E1E0-1998-4C2F-8780-6F686CA5B50D}">
      <dgm:prSet/>
      <dgm:spPr/>
      <dgm:t>
        <a:bodyPr/>
        <a:lstStyle/>
        <a:p>
          <a:endParaRPr lang="en-US"/>
        </a:p>
      </dgm:t>
    </dgm:pt>
    <dgm:pt modelId="{AB5A7FE8-3FE3-4911-B207-683EB30B16E9}" type="sibTrans" cxnId="{0124E1E0-1998-4C2F-8780-6F686CA5B50D}">
      <dgm:prSet/>
      <dgm:spPr/>
      <dgm:t>
        <a:bodyPr/>
        <a:lstStyle/>
        <a:p>
          <a:endParaRPr lang="en-US"/>
        </a:p>
      </dgm:t>
    </dgm:pt>
    <dgm:pt modelId="{CC68CD1B-931F-4820-9012-17B039BA51FD}">
      <dgm:prSet phldrT="[Text]"/>
      <dgm:spPr/>
      <dgm:t>
        <a:bodyPr/>
        <a:lstStyle/>
        <a:p>
          <a:r>
            <a:rPr lang="en-US" dirty="0"/>
            <a:t>Writer Exits</a:t>
          </a:r>
        </a:p>
      </dgm:t>
    </dgm:pt>
    <dgm:pt modelId="{1864A654-7D2F-4C0F-ACBF-9F60D262F532}" type="parTrans" cxnId="{71BD95CD-681A-4E8A-9D2D-523DE8EA9D2E}">
      <dgm:prSet/>
      <dgm:spPr/>
      <dgm:t>
        <a:bodyPr/>
        <a:lstStyle/>
        <a:p>
          <a:endParaRPr lang="en-US"/>
        </a:p>
      </dgm:t>
    </dgm:pt>
    <dgm:pt modelId="{C4A4F2CF-5D27-4174-B2A6-CFAE49C58DE9}" type="sibTrans" cxnId="{71BD95CD-681A-4E8A-9D2D-523DE8EA9D2E}">
      <dgm:prSet/>
      <dgm:spPr/>
      <dgm:t>
        <a:bodyPr/>
        <a:lstStyle/>
        <a:p>
          <a:endParaRPr lang="en-US"/>
        </a:p>
      </dgm:t>
    </dgm:pt>
    <dgm:pt modelId="{EF13A0CB-9E58-4B8E-816B-132AC96A01C4}">
      <dgm:prSet phldrT="[Text]"/>
      <dgm:spPr/>
      <dgm:t>
        <a:bodyPr/>
        <a:lstStyle/>
        <a:p>
          <a:r>
            <a:rPr lang="en-US" dirty="0"/>
            <a:t>Reader 3 Enters</a:t>
          </a:r>
        </a:p>
      </dgm:t>
    </dgm:pt>
    <dgm:pt modelId="{2B5B17E5-B94F-4E74-91A2-359B060F8D1C}" type="parTrans" cxnId="{2C1A50C5-B0A8-4F49-B54F-24E24C95BC9A}">
      <dgm:prSet/>
      <dgm:spPr/>
      <dgm:t>
        <a:bodyPr/>
        <a:lstStyle/>
        <a:p>
          <a:endParaRPr lang="en-US"/>
        </a:p>
      </dgm:t>
    </dgm:pt>
    <dgm:pt modelId="{D73F28E0-3908-41D3-B89C-FD746A1B4A6C}" type="sibTrans" cxnId="{2C1A50C5-B0A8-4F49-B54F-24E24C95BC9A}">
      <dgm:prSet/>
      <dgm:spPr/>
      <dgm:t>
        <a:bodyPr/>
        <a:lstStyle/>
        <a:p>
          <a:endParaRPr lang="en-US"/>
        </a:p>
      </dgm:t>
    </dgm:pt>
    <dgm:pt modelId="{79C583F0-D269-4CDF-BB64-A5F966D2075C}">
      <dgm:prSet phldrT="[Text]"/>
      <dgm:spPr/>
      <dgm:t>
        <a:bodyPr/>
        <a:lstStyle/>
        <a:p>
          <a:r>
            <a:rPr lang="en-US" dirty="0" err="1"/>
            <a:t>Lightswitch</a:t>
          </a:r>
          <a:r>
            <a:rPr lang="en-US" dirty="0"/>
            <a:t>: 	0</a:t>
          </a:r>
        </a:p>
      </dgm:t>
    </dgm:pt>
    <dgm:pt modelId="{32E119A6-FC9F-4DBA-AF58-79DCF40E3BEA}" type="parTrans" cxnId="{36664C95-EC07-49A0-B556-C9EAB30C543F}">
      <dgm:prSet/>
      <dgm:spPr/>
      <dgm:t>
        <a:bodyPr/>
        <a:lstStyle/>
        <a:p>
          <a:endParaRPr lang="en-US"/>
        </a:p>
      </dgm:t>
    </dgm:pt>
    <dgm:pt modelId="{E825A126-540F-460A-BEC8-B118AE350B14}" type="sibTrans" cxnId="{36664C95-EC07-49A0-B556-C9EAB30C543F}">
      <dgm:prSet/>
      <dgm:spPr/>
      <dgm:t>
        <a:bodyPr/>
        <a:lstStyle/>
        <a:p>
          <a:endParaRPr lang="en-US"/>
        </a:p>
      </dgm:t>
    </dgm:pt>
    <dgm:pt modelId="{B4456B7B-0751-4F58-A114-212E9A42736B}">
      <dgm:prSet phldrT="[Text]"/>
      <dgm:spPr/>
      <dgm:t>
        <a:bodyPr/>
        <a:lstStyle/>
        <a:p>
          <a:r>
            <a:rPr lang="en-US" dirty="0"/>
            <a:t>Turnstile:	1</a:t>
          </a:r>
        </a:p>
      </dgm:t>
    </dgm:pt>
    <dgm:pt modelId="{633684AE-3665-4BC4-B23E-48B23C8FE8ED}" type="parTrans" cxnId="{45504E21-C586-4DE3-A765-CBF4CADC3A6D}">
      <dgm:prSet/>
      <dgm:spPr/>
      <dgm:t>
        <a:bodyPr/>
        <a:lstStyle/>
        <a:p>
          <a:endParaRPr lang="en-US"/>
        </a:p>
      </dgm:t>
    </dgm:pt>
    <dgm:pt modelId="{9A87261A-8FC1-4E5F-A7E0-2C439A44B1D9}" type="sibTrans" cxnId="{45504E21-C586-4DE3-A765-CBF4CADC3A6D}">
      <dgm:prSet/>
      <dgm:spPr/>
      <dgm:t>
        <a:bodyPr/>
        <a:lstStyle/>
        <a:p>
          <a:endParaRPr lang="en-US"/>
        </a:p>
      </dgm:t>
    </dgm:pt>
    <dgm:pt modelId="{61A9F634-70B0-4AC8-B18F-621F79B8B1D4}">
      <dgm:prSet phldrT="[Text]"/>
      <dgm:spPr/>
      <dgm:t>
        <a:bodyPr/>
        <a:lstStyle/>
        <a:p>
          <a:r>
            <a:rPr lang="en-US" dirty="0" err="1"/>
            <a:t>Lightswitch</a:t>
          </a:r>
          <a:r>
            <a:rPr lang="en-US" dirty="0"/>
            <a:t>: 	0</a:t>
          </a:r>
        </a:p>
      </dgm:t>
    </dgm:pt>
    <dgm:pt modelId="{2E322DF4-5B96-4804-A7B0-594E32F69C50}" type="parTrans" cxnId="{4863FE11-102B-430F-8663-527914BFA07D}">
      <dgm:prSet/>
      <dgm:spPr/>
      <dgm:t>
        <a:bodyPr/>
        <a:lstStyle/>
        <a:p>
          <a:endParaRPr lang="en-US"/>
        </a:p>
      </dgm:t>
    </dgm:pt>
    <dgm:pt modelId="{A84080F2-2A79-4452-A78B-FD00F282EBFC}" type="sibTrans" cxnId="{4863FE11-102B-430F-8663-527914BFA07D}">
      <dgm:prSet/>
      <dgm:spPr/>
      <dgm:t>
        <a:bodyPr/>
        <a:lstStyle/>
        <a:p>
          <a:endParaRPr lang="en-US"/>
        </a:p>
      </dgm:t>
    </dgm:pt>
    <dgm:pt modelId="{3F784BE7-56BC-484D-8104-FD97624814A2}">
      <dgm:prSet/>
      <dgm:spPr/>
      <dgm:t>
        <a:bodyPr/>
        <a:lstStyle/>
        <a:p>
          <a:r>
            <a:rPr lang="en-US"/>
            <a:t>Turnstile:	1</a:t>
          </a:r>
          <a:endParaRPr lang="en-US" dirty="0"/>
        </a:p>
      </dgm:t>
    </dgm:pt>
    <dgm:pt modelId="{03245847-4040-4074-86B9-E21B871DA969}" type="parTrans" cxnId="{B4C9FF86-7D95-48EC-8284-5EFED62DA190}">
      <dgm:prSet/>
      <dgm:spPr/>
      <dgm:t>
        <a:bodyPr/>
        <a:lstStyle/>
        <a:p>
          <a:endParaRPr lang="en-US"/>
        </a:p>
      </dgm:t>
    </dgm:pt>
    <dgm:pt modelId="{577E0DDC-2333-4E2F-AEBC-F5AA81C4F8AE}" type="sibTrans" cxnId="{B4C9FF86-7D95-48EC-8284-5EFED62DA190}">
      <dgm:prSet/>
      <dgm:spPr/>
      <dgm:t>
        <a:bodyPr/>
        <a:lstStyle/>
        <a:p>
          <a:endParaRPr lang="en-US"/>
        </a:p>
      </dgm:t>
    </dgm:pt>
    <dgm:pt modelId="{E9856313-1015-41EF-91D9-022DCC0F67D2}">
      <dgm:prSet phldrT="[Text]"/>
      <dgm:spPr/>
      <dgm:t>
        <a:bodyPr/>
        <a:lstStyle/>
        <a:p>
          <a:r>
            <a:rPr lang="en-US" dirty="0" err="1"/>
            <a:t>Lightswitch</a:t>
          </a:r>
          <a:r>
            <a:rPr lang="en-US" dirty="0"/>
            <a:t>: 	0</a:t>
          </a:r>
        </a:p>
      </dgm:t>
    </dgm:pt>
    <dgm:pt modelId="{BAC87623-A520-4251-8AD8-DC084D1AF7FA}" type="parTrans" cxnId="{B349DCA1-5519-41B6-BECC-F7CF9CF9F9DF}">
      <dgm:prSet/>
      <dgm:spPr/>
      <dgm:t>
        <a:bodyPr/>
        <a:lstStyle/>
        <a:p>
          <a:endParaRPr lang="en-US"/>
        </a:p>
      </dgm:t>
    </dgm:pt>
    <dgm:pt modelId="{AA295360-BE49-4E7E-A830-47CAF9BE8889}" type="sibTrans" cxnId="{B349DCA1-5519-41B6-BECC-F7CF9CF9F9DF}">
      <dgm:prSet/>
      <dgm:spPr/>
      <dgm:t>
        <a:bodyPr/>
        <a:lstStyle/>
        <a:p>
          <a:endParaRPr lang="en-US"/>
        </a:p>
      </dgm:t>
    </dgm:pt>
    <dgm:pt modelId="{40572D3B-B473-4BCB-9BC7-F42717FC8B3C}">
      <dgm:prSet/>
      <dgm:spPr/>
      <dgm:t>
        <a:bodyPr/>
        <a:lstStyle/>
        <a:p>
          <a:r>
            <a:rPr lang="en-US" dirty="0"/>
            <a:t>Turnstile:	0</a:t>
          </a:r>
        </a:p>
      </dgm:t>
    </dgm:pt>
    <dgm:pt modelId="{2C77F34A-7454-4A89-B064-58F05C4F8628}" type="parTrans" cxnId="{4DFDA699-0A8C-4E1A-94BE-3E02CA974460}">
      <dgm:prSet/>
      <dgm:spPr/>
      <dgm:t>
        <a:bodyPr/>
        <a:lstStyle/>
        <a:p>
          <a:endParaRPr lang="en-US"/>
        </a:p>
      </dgm:t>
    </dgm:pt>
    <dgm:pt modelId="{F789E6FE-145E-4CFE-8D09-9FAEA58139B3}" type="sibTrans" cxnId="{4DFDA699-0A8C-4E1A-94BE-3E02CA974460}">
      <dgm:prSet/>
      <dgm:spPr/>
      <dgm:t>
        <a:bodyPr/>
        <a:lstStyle/>
        <a:p>
          <a:endParaRPr lang="en-US"/>
        </a:p>
      </dgm:t>
    </dgm:pt>
    <dgm:pt modelId="{67AB0BA5-D2B0-4FBD-879D-24A957A61D3F}">
      <dgm:prSet phldrT="[Text]"/>
      <dgm:spPr/>
      <dgm:t>
        <a:bodyPr/>
        <a:lstStyle/>
        <a:p>
          <a:r>
            <a:rPr lang="en-US" dirty="0" err="1"/>
            <a:t>Lightswitch</a:t>
          </a:r>
          <a:r>
            <a:rPr lang="en-US" dirty="0"/>
            <a:t>: 	0</a:t>
          </a:r>
        </a:p>
      </dgm:t>
    </dgm:pt>
    <dgm:pt modelId="{CF14C0DB-AFC2-4EF2-A933-8E2790D8D672}" type="parTrans" cxnId="{E2C2B6CE-2297-4437-BA88-97B9C09816F3}">
      <dgm:prSet/>
      <dgm:spPr/>
      <dgm:t>
        <a:bodyPr/>
        <a:lstStyle/>
        <a:p>
          <a:endParaRPr lang="en-US"/>
        </a:p>
      </dgm:t>
    </dgm:pt>
    <dgm:pt modelId="{35CEBC63-C7FD-40A3-BE54-8DCED4D2F030}" type="sibTrans" cxnId="{E2C2B6CE-2297-4437-BA88-97B9C09816F3}">
      <dgm:prSet/>
      <dgm:spPr/>
      <dgm:t>
        <a:bodyPr/>
        <a:lstStyle/>
        <a:p>
          <a:endParaRPr lang="en-US"/>
        </a:p>
      </dgm:t>
    </dgm:pt>
    <dgm:pt modelId="{D43272F0-0E10-4FB2-B907-65C18F746470}">
      <dgm:prSet/>
      <dgm:spPr/>
      <dgm:t>
        <a:bodyPr/>
        <a:lstStyle/>
        <a:p>
          <a:r>
            <a:rPr lang="en-US" dirty="0"/>
            <a:t>Turnstile:	0</a:t>
          </a:r>
        </a:p>
      </dgm:t>
    </dgm:pt>
    <dgm:pt modelId="{0D512D57-AB53-4023-ABE9-416D3379C1CB}" type="parTrans" cxnId="{A150DA45-0A8F-405A-90B7-9294A5ED599B}">
      <dgm:prSet/>
      <dgm:spPr/>
      <dgm:t>
        <a:bodyPr/>
        <a:lstStyle/>
        <a:p>
          <a:endParaRPr lang="en-US"/>
        </a:p>
      </dgm:t>
    </dgm:pt>
    <dgm:pt modelId="{9725F153-BF6F-404E-9365-7A5EAE236226}" type="sibTrans" cxnId="{A150DA45-0A8F-405A-90B7-9294A5ED599B}">
      <dgm:prSet/>
      <dgm:spPr/>
      <dgm:t>
        <a:bodyPr/>
        <a:lstStyle/>
        <a:p>
          <a:endParaRPr lang="en-US"/>
        </a:p>
      </dgm:t>
    </dgm:pt>
    <dgm:pt modelId="{EA595C16-5F09-45A4-A93E-29D6E6475FDF}">
      <dgm:prSet phldrT="[Text]"/>
      <dgm:spPr/>
      <dgm:t>
        <a:bodyPr/>
        <a:lstStyle/>
        <a:p>
          <a:r>
            <a:rPr lang="en-US" dirty="0" err="1"/>
            <a:t>Lightswitch</a:t>
          </a:r>
          <a:r>
            <a:rPr lang="en-US" dirty="0"/>
            <a:t>: 	0</a:t>
          </a:r>
        </a:p>
      </dgm:t>
    </dgm:pt>
    <dgm:pt modelId="{C4205ABC-7C0F-4651-977A-3F1646915963}" type="parTrans" cxnId="{A4123578-2A59-4B81-BE92-2637207CC7E8}">
      <dgm:prSet/>
      <dgm:spPr/>
      <dgm:t>
        <a:bodyPr/>
        <a:lstStyle/>
        <a:p>
          <a:endParaRPr lang="en-US"/>
        </a:p>
      </dgm:t>
    </dgm:pt>
    <dgm:pt modelId="{F657A3C4-2A10-4498-9316-C414F029E3A9}" type="sibTrans" cxnId="{A4123578-2A59-4B81-BE92-2637207CC7E8}">
      <dgm:prSet/>
      <dgm:spPr/>
      <dgm:t>
        <a:bodyPr/>
        <a:lstStyle/>
        <a:p>
          <a:endParaRPr lang="en-US"/>
        </a:p>
      </dgm:t>
    </dgm:pt>
    <dgm:pt modelId="{1A90162A-04E4-41F5-AB21-EA557E3C4458}">
      <dgm:prSet/>
      <dgm:spPr/>
      <dgm:t>
        <a:bodyPr/>
        <a:lstStyle/>
        <a:p>
          <a:r>
            <a:rPr lang="en-US" dirty="0"/>
            <a:t>Turnstile:	0</a:t>
          </a:r>
        </a:p>
      </dgm:t>
    </dgm:pt>
    <dgm:pt modelId="{D25D8709-AA61-4DB3-93FA-B002AA232299}" type="parTrans" cxnId="{78847557-289B-4D3F-8380-0ED3C4780A64}">
      <dgm:prSet/>
      <dgm:spPr/>
      <dgm:t>
        <a:bodyPr/>
        <a:lstStyle/>
        <a:p>
          <a:endParaRPr lang="en-US"/>
        </a:p>
      </dgm:t>
    </dgm:pt>
    <dgm:pt modelId="{2C3E6800-1557-4EAC-9721-887D31B5C91C}" type="sibTrans" cxnId="{78847557-289B-4D3F-8380-0ED3C4780A64}">
      <dgm:prSet/>
      <dgm:spPr/>
      <dgm:t>
        <a:bodyPr/>
        <a:lstStyle/>
        <a:p>
          <a:endParaRPr lang="en-US"/>
        </a:p>
      </dgm:t>
    </dgm:pt>
    <dgm:pt modelId="{BE9A1935-3E70-45B7-9296-2FD0C573CD37}">
      <dgm:prSet phldrT="[Text]"/>
      <dgm:spPr/>
      <dgm:t>
        <a:bodyPr/>
        <a:lstStyle/>
        <a:p>
          <a:r>
            <a:rPr lang="en-US" dirty="0" err="1"/>
            <a:t>Lightswitch</a:t>
          </a:r>
          <a:r>
            <a:rPr lang="en-US" dirty="0"/>
            <a:t>: 	1</a:t>
          </a:r>
        </a:p>
      </dgm:t>
    </dgm:pt>
    <dgm:pt modelId="{C30D5544-3B7D-4EEB-8FEA-BDDF14DC8322}" type="parTrans" cxnId="{D0BF1FDD-5444-45C8-8FE4-765DE518F2B5}">
      <dgm:prSet/>
      <dgm:spPr/>
      <dgm:t>
        <a:bodyPr/>
        <a:lstStyle/>
        <a:p>
          <a:endParaRPr lang="en-US"/>
        </a:p>
      </dgm:t>
    </dgm:pt>
    <dgm:pt modelId="{3D14D658-378F-4058-896C-1C112EEB187D}" type="sibTrans" cxnId="{D0BF1FDD-5444-45C8-8FE4-765DE518F2B5}">
      <dgm:prSet/>
      <dgm:spPr/>
      <dgm:t>
        <a:bodyPr/>
        <a:lstStyle/>
        <a:p>
          <a:endParaRPr lang="en-US"/>
        </a:p>
      </dgm:t>
    </dgm:pt>
    <dgm:pt modelId="{3162DEEE-51A2-4CE5-B0DA-F38A53E99707}">
      <dgm:prSet/>
      <dgm:spPr/>
      <dgm:t>
        <a:bodyPr/>
        <a:lstStyle/>
        <a:p>
          <a:r>
            <a:rPr lang="en-US" dirty="0"/>
            <a:t>Turnstile:	0</a:t>
          </a:r>
        </a:p>
      </dgm:t>
    </dgm:pt>
    <dgm:pt modelId="{800C1824-D4FC-4164-83FB-E306C153BB84}" type="parTrans" cxnId="{F923C49C-F7FB-4574-AB9C-34340ADD797A}">
      <dgm:prSet/>
      <dgm:spPr/>
      <dgm:t>
        <a:bodyPr/>
        <a:lstStyle/>
        <a:p>
          <a:endParaRPr lang="en-US"/>
        </a:p>
      </dgm:t>
    </dgm:pt>
    <dgm:pt modelId="{34CEF2B1-54CC-4DF8-A10C-4E2A786ED9E8}" type="sibTrans" cxnId="{F923C49C-F7FB-4574-AB9C-34340ADD797A}">
      <dgm:prSet/>
      <dgm:spPr/>
      <dgm:t>
        <a:bodyPr/>
        <a:lstStyle/>
        <a:p>
          <a:endParaRPr lang="en-US"/>
        </a:p>
      </dgm:t>
    </dgm:pt>
    <dgm:pt modelId="{108BD5AF-CD22-4BFD-BECB-BD9FEAE3A211}">
      <dgm:prSet phldrT="[Text]"/>
      <dgm:spPr/>
      <dgm:t>
        <a:bodyPr/>
        <a:lstStyle/>
        <a:p>
          <a:r>
            <a:rPr lang="en-US"/>
            <a:t>Lightswitch: 	0</a:t>
          </a:r>
          <a:endParaRPr lang="en-US" dirty="0"/>
        </a:p>
      </dgm:t>
    </dgm:pt>
    <dgm:pt modelId="{5FB5ED3E-85BD-4414-BE8A-4431F1DD88F2}" type="parTrans" cxnId="{AAE13E77-A566-41DF-8742-44D7594996B9}">
      <dgm:prSet/>
      <dgm:spPr/>
      <dgm:t>
        <a:bodyPr/>
        <a:lstStyle/>
        <a:p>
          <a:endParaRPr lang="en-US"/>
        </a:p>
      </dgm:t>
    </dgm:pt>
    <dgm:pt modelId="{6FB1B811-3799-4949-BBCA-5A7E2555F037}" type="sibTrans" cxnId="{AAE13E77-A566-41DF-8742-44D7594996B9}">
      <dgm:prSet/>
      <dgm:spPr/>
      <dgm:t>
        <a:bodyPr/>
        <a:lstStyle/>
        <a:p>
          <a:endParaRPr lang="en-US"/>
        </a:p>
      </dgm:t>
    </dgm:pt>
    <dgm:pt modelId="{8EEA45B6-D600-4993-9E26-2CCC9767020F}">
      <dgm:prSet/>
      <dgm:spPr/>
      <dgm:t>
        <a:bodyPr/>
        <a:lstStyle/>
        <a:p>
          <a:r>
            <a:rPr lang="en-US" dirty="0"/>
            <a:t>Turnstile:	1</a:t>
          </a:r>
        </a:p>
      </dgm:t>
    </dgm:pt>
    <dgm:pt modelId="{0F52B330-4F08-43A4-8098-080E5446A05B}" type="parTrans" cxnId="{60ED99A3-3329-4E33-9A98-153E705F056D}">
      <dgm:prSet/>
      <dgm:spPr/>
      <dgm:t>
        <a:bodyPr/>
        <a:lstStyle/>
        <a:p>
          <a:endParaRPr lang="en-US"/>
        </a:p>
      </dgm:t>
    </dgm:pt>
    <dgm:pt modelId="{9D003BF4-80A9-4C26-8B2E-640377DA29D9}" type="sibTrans" cxnId="{60ED99A3-3329-4E33-9A98-153E705F056D}">
      <dgm:prSet/>
      <dgm:spPr/>
      <dgm:t>
        <a:bodyPr/>
        <a:lstStyle/>
        <a:p>
          <a:endParaRPr lang="en-US"/>
        </a:p>
      </dgm:t>
    </dgm:pt>
    <dgm:pt modelId="{4A1680D8-4380-485C-AB9F-EF8C277C084B}">
      <dgm:prSet phldrT="[Text]"/>
      <dgm:spPr/>
      <dgm:t>
        <a:bodyPr/>
        <a:lstStyle/>
        <a:p>
          <a:r>
            <a:rPr lang="en-US" dirty="0" err="1"/>
            <a:t>Lightswitch</a:t>
          </a:r>
          <a:r>
            <a:rPr lang="en-US" dirty="0"/>
            <a:t>: 	1</a:t>
          </a:r>
        </a:p>
      </dgm:t>
    </dgm:pt>
    <dgm:pt modelId="{75FAFF19-065B-48FF-B58F-2A8A65997797}" type="parTrans" cxnId="{B3257040-8EF3-42E8-9B70-E45699E226EF}">
      <dgm:prSet/>
      <dgm:spPr/>
      <dgm:t>
        <a:bodyPr/>
        <a:lstStyle/>
        <a:p>
          <a:endParaRPr lang="en-US"/>
        </a:p>
      </dgm:t>
    </dgm:pt>
    <dgm:pt modelId="{BFA9B5C8-A8FE-485A-A123-E7C94B2E3A4D}" type="sibTrans" cxnId="{B3257040-8EF3-42E8-9B70-E45699E226EF}">
      <dgm:prSet/>
      <dgm:spPr/>
      <dgm:t>
        <a:bodyPr/>
        <a:lstStyle/>
        <a:p>
          <a:endParaRPr lang="en-US"/>
        </a:p>
      </dgm:t>
    </dgm:pt>
    <dgm:pt modelId="{11E3D7F0-66F6-49D6-9374-36436ECC3CC2}">
      <dgm:prSet/>
      <dgm:spPr/>
      <dgm:t>
        <a:bodyPr/>
        <a:lstStyle/>
        <a:p>
          <a:r>
            <a:rPr lang="en-US" dirty="0"/>
            <a:t>Turnstile:	1</a:t>
          </a:r>
        </a:p>
      </dgm:t>
    </dgm:pt>
    <dgm:pt modelId="{6206BED0-F888-40F3-BD16-C33390D91A87}" type="parTrans" cxnId="{9160E3CC-BD7C-4884-89F6-578C6BE5794A}">
      <dgm:prSet/>
      <dgm:spPr/>
      <dgm:t>
        <a:bodyPr/>
        <a:lstStyle/>
        <a:p>
          <a:endParaRPr lang="en-US"/>
        </a:p>
      </dgm:t>
    </dgm:pt>
    <dgm:pt modelId="{BA673B8F-969A-409A-BB06-0F54AE3683EE}" type="sibTrans" cxnId="{9160E3CC-BD7C-4884-89F6-578C6BE5794A}">
      <dgm:prSet/>
      <dgm:spPr/>
      <dgm:t>
        <a:bodyPr/>
        <a:lstStyle/>
        <a:p>
          <a:endParaRPr lang="en-US"/>
        </a:p>
      </dgm:t>
    </dgm:pt>
    <dgm:pt modelId="{B9DB1B35-3E02-43DE-B2D2-E926A7E9EC6A}">
      <dgm:prSet phldrT="[Text]"/>
      <dgm:spPr/>
      <dgm:t>
        <a:bodyPr/>
        <a:lstStyle/>
        <a:p>
          <a:r>
            <a:rPr lang="en-US"/>
            <a:t>Lightswitch: 	0</a:t>
          </a:r>
          <a:endParaRPr lang="en-US" dirty="0"/>
        </a:p>
      </dgm:t>
    </dgm:pt>
    <dgm:pt modelId="{8B326B5B-AD68-4A36-A0EC-DD9CF9BB2176}" type="parTrans" cxnId="{7A0798F5-0FA2-4C4F-92EC-1D15A3AA084E}">
      <dgm:prSet/>
      <dgm:spPr/>
      <dgm:t>
        <a:bodyPr/>
        <a:lstStyle/>
        <a:p>
          <a:endParaRPr lang="en-US"/>
        </a:p>
      </dgm:t>
    </dgm:pt>
    <dgm:pt modelId="{8B9FA779-4C4D-4883-A43C-64BFFC17F0E7}" type="sibTrans" cxnId="{7A0798F5-0FA2-4C4F-92EC-1D15A3AA084E}">
      <dgm:prSet/>
      <dgm:spPr/>
      <dgm:t>
        <a:bodyPr/>
        <a:lstStyle/>
        <a:p>
          <a:endParaRPr lang="en-US"/>
        </a:p>
      </dgm:t>
    </dgm:pt>
    <dgm:pt modelId="{EEE9946B-2362-4638-A83D-6E31599AE982}">
      <dgm:prSet/>
      <dgm:spPr/>
      <dgm:t>
        <a:bodyPr/>
        <a:lstStyle/>
        <a:p>
          <a:r>
            <a:rPr lang="en-US" dirty="0"/>
            <a:t>Turnstile:	1</a:t>
          </a:r>
        </a:p>
      </dgm:t>
    </dgm:pt>
    <dgm:pt modelId="{843C99F9-791C-4DFF-920E-F32E95248E4E}" type="parTrans" cxnId="{B23E9FAC-1026-4E25-8F92-1A0564A135F7}">
      <dgm:prSet/>
      <dgm:spPr/>
      <dgm:t>
        <a:bodyPr/>
        <a:lstStyle/>
        <a:p>
          <a:endParaRPr lang="en-US"/>
        </a:p>
      </dgm:t>
    </dgm:pt>
    <dgm:pt modelId="{D7399AC7-25AB-4623-949F-8E08E5FB3419}" type="sibTrans" cxnId="{B23E9FAC-1026-4E25-8F92-1A0564A135F7}">
      <dgm:prSet/>
      <dgm:spPr/>
      <dgm:t>
        <a:bodyPr/>
        <a:lstStyle/>
        <a:p>
          <a:endParaRPr lang="en-US"/>
        </a:p>
      </dgm:t>
    </dgm:pt>
    <dgm:pt modelId="{E1C34809-4BCA-4CFB-8327-EFB29712DFAC}" type="pres">
      <dgm:prSet presAssocID="{30212EC0-69CF-4CF4-A222-80940841AA21}" presName="Name0" presStyleCnt="0">
        <dgm:presLayoutVars>
          <dgm:dir/>
          <dgm:resizeHandles val="exact"/>
        </dgm:presLayoutVars>
      </dgm:prSet>
      <dgm:spPr/>
    </dgm:pt>
    <dgm:pt modelId="{EBE24912-AAB5-4233-9BDC-9572E024089D}" type="pres">
      <dgm:prSet presAssocID="{C21C71F3-3BB8-492D-AE08-10257DDED015}" presName="node" presStyleLbl="node1" presStyleIdx="0" presStyleCnt="9">
        <dgm:presLayoutVars>
          <dgm:bulletEnabled val="1"/>
        </dgm:presLayoutVars>
      </dgm:prSet>
      <dgm:spPr/>
    </dgm:pt>
    <dgm:pt modelId="{23BA3920-22AC-40A7-A842-658AB80BA001}" type="pres">
      <dgm:prSet presAssocID="{2349E0A3-3C7B-4064-B57F-ADD11E319825}" presName="sibTrans" presStyleLbl="sibTrans1D1" presStyleIdx="0" presStyleCnt="8"/>
      <dgm:spPr/>
    </dgm:pt>
    <dgm:pt modelId="{30358141-649C-49D9-A933-9B1A2153B29F}" type="pres">
      <dgm:prSet presAssocID="{2349E0A3-3C7B-4064-B57F-ADD11E319825}" presName="connectorText" presStyleLbl="sibTrans1D1" presStyleIdx="0" presStyleCnt="8"/>
      <dgm:spPr/>
    </dgm:pt>
    <dgm:pt modelId="{8284E678-082A-40FD-9BFC-9005668D1160}" type="pres">
      <dgm:prSet presAssocID="{23DF2154-2534-48D6-816A-FF9DE59BBE64}" presName="node" presStyleLbl="node1" presStyleIdx="1" presStyleCnt="9">
        <dgm:presLayoutVars>
          <dgm:bulletEnabled val="1"/>
        </dgm:presLayoutVars>
      </dgm:prSet>
      <dgm:spPr/>
    </dgm:pt>
    <dgm:pt modelId="{CD086237-3AA0-4219-AFDA-AC5CF099CC55}" type="pres">
      <dgm:prSet presAssocID="{2716AFF4-5AB9-46C2-9DBE-2765A7402CFF}" presName="sibTrans" presStyleLbl="sibTrans1D1" presStyleIdx="1" presStyleCnt="8"/>
      <dgm:spPr/>
    </dgm:pt>
    <dgm:pt modelId="{5D27AAC3-3BAF-469A-BEE6-C4E4E52267B9}" type="pres">
      <dgm:prSet presAssocID="{2716AFF4-5AB9-46C2-9DBE-2765A7402CFF}" presName="connectorText" presStyleLbl="sibTrans1D1" presStyleIdx="1" presStyleCnt="8"/>
      <dgm:spPr/>
    </dgm:pt>
    <dgm:pt modelId="{34E17FE3-F001-4DEB-BD10-2BDCD1718E6B}" type="pres">
      <dgm:prSet presAssocID="{2EE59E77-AE7D-49E4-BB5E-AAD75A22F322}" presName="node" presStyleLbl="node1" presStyleIdx="2" presStyleCnt="9">
        <dgm:presLayoutVars>
          <dgm:bulletEnabled val="1"/>
        </dgm:presLayoutVars>
      </dgm:prSet>
      <dgm:spPr/>
    </dgm:pt>
    <dgm:pt modelId="{F8B95CDE-37C9-4C3F-A4D8-9FD761D0C362}" type="pres">
      <dgm:prSet presAssocID="{A41A7663-4DC8-4CAB-AC0D-A9203E08F47D}" presName="sibTrans" presStyleLbl="sibTrans1D1" presStyleIdx="2" presStyleCnt="8"/>
      <dgm:spPr/>
    </dgm:pt>
    <dgm:pt modelId="{70408B1D-EAD1-48D7-A801-D247E6B26E35}" type="pres">
      <dgm:prSet presAssocID="{A41A7663-4DC8-4CAB-AC0D-A9203E08F47D}" presName="connectorText" presStyleLbl="sibTrans1D1" presStyleIdx="2" presStyleCnt="8"/>
      <dgm:spPr/>
    </dgm:pt>
    <dgm:pt modelId="{FFCBCD7E-D68B-4995-97C0-17DE6AA4AFE2}" type="pres">
      <dgm:prSet presAssocID="{22B0110D-F78A-4150-AE2A-7EC084B30EAA}" presName="node" presStyleLbl="node1" presStyleIdx="3" presStyleCnt="9">
        <dgm:presLayoutVars>
          <dgm:bulletEnabled val="1"/>
        </dgm:presLayoutVars>
      </dgm:prSet>
      <dgm:spPr/>
    </dgm:pt>
    <dgm:pt modelId="{FD7C7931-8FC6-45F7-92FD-08137E49A796}" type="pres">
      <dgm:prSet presAssocID="{4C7D09A8-953E-4F64-B6C9-5785F3B335D4}" presName="sibTrans" presStyleLbl="sibTrans1D1" presStyleIdx="3" presStyleCnt="8"/>
      <dgm:spPr/>
    </dgm:pt>
    <dgm:pt modelId="{4203D886-D23F-4063-830F-7FE09F8BDC0B}" type="pres">
      <dgm:prSet presAssocID="{4C7D09A8-953E-4F64-B6C9-5785F3B335D4}" presName="connectorText" presStyleLbl="sibTrans1D1" presStyleIdx="3" presStyleCnt="8"/>
      <dgm:spPr/>
    </dgm:pt>
    <dgm:pt modelId="{5937E41E-7BDD-4F4B-85D5-C0BAAA4D6323}" type="pres">
      <dgm:prSet presAssocID="{43BBF6E9-B654-4537-B4B5-CFF81B06332F}" presName="node" presStyleLbl="node1" presStyleIdx="4" presStyleCnt="9">
        <dgm:presLayoutVars>
          <dgm:bulletEnabled val="1"/>
        </dgm:presLayoutVars>
      </dgm:prSet>
      <dgm:spPr/>
    </dgm:pt>
    <dgm:pt modelId="{83AD37C5-8CB3-40F6-A4C0-49B048678277}" type="pres">
      <dgm:prSet presAssocID="{9C606EBB-F596-403B-8122-222B33E72AC6}" presName="sibTrans" presStyleLbl="sibTrans1D1" presStyleIdx="4" presStyleCnt="8"/>
      <dgm:spPr/>
    </dgm:pt>
    <dgm:pt modelId="{E1A3559F-CC27-40D2-AB28-FCD3EF6C0772}" type="pres">
      <dgm:prSet presAssocID="{9C606EBB-F596-403B-8122-222B33E72AC6}" presName="connectorText" presStyleLbl="sibTrans1D1" presStyleIdx="4" presStyleCnt="8"/>
      <dgm:spPr/>
    </dgm:pt>
    <dgm:pt modelId="{105B9873-2753-4F28-A093-1635E17174EC}" type="pres">
      <dgm:prSet presAssocID="{EB64D642-9F6B-4958-9FBB-85A3EC55B65A}" presName="node" presStyleLbl="node1" presStyleIdx="5" presStyleCnt="9">
        <dgm:presLayoutVars>
          <dgm:bulletEnabled val="1"/>
        </dgm:presLayoutVars>
      </dgm:prSet>
      <dgm:spPr/>
    </dgm:pt>
    <dgm:pt modelId="{002B6E80-2E1E-44A6-89AE-69EF2DE3BFCA}" type="pres">
      <dgm:prSet presAssocID="{3B7C0551-5B35-4B82-9368-41B23DB6072D}" presName="sibTrans" presStyleLbl="sibTrans1D1" presStyleIdx="5" presStyleCnt="8"/>
      <dgm:spPr/>
    </dgm:pt>
    <dgm:pt modelId="{792253E4-338A-4791-BDA9-211A6406B983}" type="pres">
      <dgm:prSet presAssocID="{3B7C0551-5B35-4B82-9368-41B23DB6072D}" presName="connectorText" presStyleLbl="sibTrans1D1" presStyleIdx="5" presStyleCnt="8"/>
      <dgm:spPr/>
    </dgm:pt>
    <dgm:pt modelId="{728E3A84-A64C-40F1-8692-FA43E048E337}" type="pres">
      <dgm:prSet presAssocID="{D0CF4DEB-3E48-4CC2-96A2-FCC3E513499D}" presName="node" presStyleLbl="node1" presStyleIdx="6" presStyleCnt="9">
        <dgm:presLayoutVars>
          <dgm:bulletEnabled val="1"/>
        </dgm:presLayoutVars>
      </dgm:prSet>
      <dgm:spPr/>
    </dgm:pt>
    <dgm:pt modelId="{1A9CF081-9187-411B-B60E-6EBFEDCCCD5E}" type="pres">
      <dgm:prSet presAssocID="{AB5A7FE8-3FE3-4911-B207-683EB30B16E9}" presName="sibTrans" presStyleLbl="sibTrans1D1" presStyleIdx="6" presStyleCnt="8"/>
      <dgm:spPr/>
    </dgm:pt>
    <dgm:pt modelId="{C9A661E7-7B07-423A-BBC3-E24B3927733B}" type="pres">
      <dgm:prSet presAssocID="{AB5A7FE8-3FE3-4911-B207-683EB30B16E9}" presName="connectorText" presStyleLbl="sibTrans1D1" presStyleIdx="6" presStyleCnt="8"/>
      <dgm:spPr/>
    </dgm:pt>
    <dgm:pt modelId="{AD69DED1-2C51-46D4-BB1B-67F7A031EB8B}" type="pres">
      <dgm:prSet presAssocID="{CC68CD1B-931F-4820-9012-17B039BA51FD}" presName="node" presStyleLbl="node1" presStyleIdx="7" presStyleCnt="9">
        <dgm:presLayoutVars>
          <dgm:bulletEnabled val="1"/>
        </dgm:presLayoutVars>
      </dgm:prSet>
      <dgm:spPr/>
    </dgm:pt>
    <dgm:pt modelId="{02C71117-F070-4FEE-8CD8-AFE6F9649A11}" type="pres">
      <dgm:prSet presAssocID="{C4A4F2CF-5D27-4174-B2A6-CFAE49C58DE9}" presName="sibTrans" presStyleLbl="sibTrans1D1" presStyleIdx="7" presStyleCnt="8"/>
      <dgm:spPr/>
    </dgm:pt>
    <dgm:pt modelId="{2485CEBD-23E4-482C-8965-41ED04475846}" type="pres">
      <dgm:prSet presAssocID="{C4A4F2CF-5D27-4174-B2A6-CFAE49C58DE9}" presName="connectorText" presStyleLbl="sibTrans1D1" presStyleIdx="7" presStyleCnt="8"/>
      <dgm:spPr/>
    </dgm:pt>
    <dgm:pt modelId="{70D4CBEC-49DE-4012-BAF8-47D6242A40A0}" type="pres">
      <dgm:prSet presAssocID="{EF13A0CB-9E58-4B8E-816B-132AC96A01C4}" presName="node" presStyleLbl="node1" presStyleIdx="8" presStyleCnt="9">
        <dgm:presLayoutVars>
          <dgm:bulletEnabled val="1"/>
        </dgm:presLayoutVars>
      </dgm:prSet>
      <dgm:spPr/>
    </dgm:pt>
  </dgm:ptLst>
  <dgm:cxnLst>
    <dgm:cxn modelId="{030B9D01-F5BC-4F88-BDCB-5272505FEE7B}" type="presOf" srcId="{E9856313-1015-41EF-91D9-022DCC0F67D2}" destId="{34E17FE3-F001-4DEB-BD10-2BDCD1718E6B}" srcOrd="0" destOrd="1" presId="urn:microsoft.com/office/officeart/2005/8/layout/bProcess3"/>
    <dgm:cxn modelId="{4863FE11-102B-430F-8663-527914BFA07D}" srcId="{23DF2154-2534-48D6-816A-FF9DE59BBE64}" destId="{61A9F634-70B0-4AC8-B18F-621F79B8B1D4}" srcOrd="0" destOrd="0" parTransId="{2E322DF4-5B96-4804-A7B0-594E32F69C50}" sibTransId="{A84080F2-2A79-4452-A78B-FD00F282EBFC}"/>
    <dgm:cxn modelId="{17F5B219-EB34-4F0F-9884-6ADEEDD9CD3E}" type="presOf" srcId="{3162DEEE-51A2-4CE5-B0DA-F38A53E99707}" destId="{105B9873-2753-4F28-A093-1635E17174EC}" srcOrd="0" destOrd="2" presId="urn:microsoft.com/office/officeart/2005/8/layout/bProcess3"/>
    <dgm:cxn modelId="{EBE68D1F-507A-47E6-A4BD-849B642054E2}" type="presOf" srcId="{22B0110D-F78A-4150-AE2A-7EC084B30EAA}" destId="{FFCBCD7E-D68B-4995-97C0-17DE6AA4AFE2}" srcOrd="0" destOrd="0" presId="urn:microsoft.com/office/officeart/2005/8/layout/bProcess3"/>
    <dgm:cxn modelId="{986D7820-4004-4AAE-9826-8D607C2B7A16}" type="presOf" srcId="{9C606EBB-F596-403B-8122-222B33E72AC6}" destId="{E1A3559F-CC27-40D2-AB28-FCD3EF6C0772}" srcOrd="1" destOrd="0" presId="urn:microsoft.com/office/officeart/2005/8/layout/bProcess3"/>
    <dgm:cxn modelId="{45504E21-C586-4DE3-A765-CBF4CADC3A6D}" srcId="{C21C71F3-3BB8-492D-AE08-10257DDED015}" destId="{B4456B7B-0751-4F58-A114-212E9A42736B}" srcOrd="1" destOrd="0" parTransId="{633684AE-3665-4BC4-B23E-48B23C8FE8ED}" sibTransId="{9A87261A-8FC1-4E5F-A7E0-2C439A44B1D9}"/>
    <dgm:cxn modelId="{A8F8E921-9573-40DF-AC64-A47B9E479ACE}" type="presOf" srcId="{61A9F634-70B0-4AC8-B18F-621F79B8B1D4}" destId="{8284E678-082A-40FD-9BFC-9005668D1160}" srcOrd="0" destOrd="1" presId="urn:microsoft.com/office/officeart/2005/8/layout/bProcess3"/>
    <dgm:cxn modelId="{69EC2C24-15D4-4ACE-8192-24680865481E}" type="presOf" srcId="{4A1680D8-4380-485C-AB9F-EF8C277C084B}" destId="{AD69DED1-2C51-46D4-BB1B-67F7A031EB8B}" srcOrd="0" destOrd="1" presId="urn:microsoft.com/office/officeart/2005/8/layout/bProcess3"/>
    <dgm:cxn modelId="{044FC129-42A3-40A4-B83C-96E82DAE303E}" type="presOf" srcId="{2716AFF4-5AB9-46C2-9DBE-2765A7402CFF}" destId="{CD086237-3AA0-4219-AFDA-AC5CF099CC55}" srcOrd="0" destOrd="0" presId="urn:microsoft.com/office/officeart/2005/8/layout/bProcess3"/>
    <dgm:cxn modelId="{52D2C22D-D798-4F2A-9630-CA7E71B8D367}" type="presOf" srcId="{3F784BE7-56BC-484D-8104-FD97624814A2}" destId="{8284E678-082A-40FD-9BFC-9005668D1160}" srcOrd="0" destOrd="2" presId="urn:microsoft.com/office/officeart/2005/8/layout/bProcess3"/>
    <dgm:cxn modelId="{AE9F2831-4164-4501-8FD6-328F5ED8851B}" type="presOf" srcId="{9C606EBB-F596-403B-8122-222B33E72AC6}" destId="{83AD37C5-8CB3-40F6-A4C0-49B048678277}" srcOrd="0" destOrd="0" presId="urn:microsoft.com/office/officeart/2005/8/layout/bProcess3"/>
    <dgm:cxn modelId="{91695432-23CF-4CCC-9E2A-44FF7A169E54}" type="presOf" srcId="{8EEA45B6-D600-4993-9E26-2CCC9767020F}" destId="{728E3A84-A64C-40F1-8692-FA43E048E337}" srcOrd="0" destOrd="2" presId="urn:microsoft.com/office/officeart/2005/8/layout/bProcess3"/>
    <dgm:cxn modelId="{EF41753B-200A-4102-B76E-656032C6C33A}" type="presOf" srcId="{EB64D642-9F6B-4958-9FBB-85A3EC55B65A}" destId="{105B9873-2753-4F28-A093-1635E17174EC}" srcOrd="0" destOrd="0" presId="urn:microsoft.com/office/officeart/2005/8/layout/bProcess3"/>
    <dgm:cxn modelId="{B3257040-8EF3-42E8-9B70-E45699E226EF}" srcId="{CC68CD1B-931F-4820-9012-17B039BA51FD}" destId="{4A1680D8-4380-485C-AB9F-EF8C277C084B}" srcOrd="0" destOrd="0" parTransId="{75FAFF19-065B-48FF-B58F-2A8A65997797}" sibTransId="{BFA9B5C8-A8FE-485A-A123-E7C94B2E3A4D}"/>
    <dgm:cxn modelId="{2DF20A5B-13F0-4F5E-9B43-63C841402A68}" type="presOf" srcId="{EF13A0CB-9E58-4B8E-816B-132AC96A01C4}" destId="{70D4CBEC-49DE-4012-BAF8-47D6242A40A0}" srcOrd="0" destOrd="0" presId="urn:microsoft.com/office/officeart/2005/8/layout/bProcess3"/>
    <dgm:cxn modelId="{8E6F325D-D102-455E-9AC1-F0B0F6C74C43}" type="presOf" srcId="{11E3D7F0-66F6-49D6-9374-36436ECC3CC2}" destId="{AD69DED1-2C51-46D4-BB1B-67F7A031EB8B}" srcOrd="0" destOrd="2" presId="urn:microsoft.com/office/officeart/2005/8/layout/bProcess3"/>
    <dgm:cxn modelId="{EE4B635F-650B-4129-BD11-0749B49144C2}" type="presOf" srcId="{67AB0BA5-D2B0-4FBD-879D-24A957A61D3F}" destId="{FFCBCD7E-D68B-4995-97C0-17DE6AA4AFE2}" srcOrd="0" destOrd="1" presId="urn:microsoft.com/office/officeart/2005/8/layout/bProcess3"/>
    <dgm:cxn modelId="{7CD5BD5F-D6C3-4C8A-88DA-71E3DF3D8710}" type="presOf" srcId="{EA595C16-5F09-45A4-A93E-29D6E6475FDF}" destId="{5937E41E-7BDD-4F4B-85D5-C0BAAA4D6323}" srcOrd="0" destOrd="1" presId="urn:microsoft.com/office/officeart/2005/8/layout/bProcess3"/>
    <dgm:cxn modelId="{53F1A761-BFEB-4C40-B66B-E668B243C5E4}" type="presOf" srcId="{C4A4F2CF-5D27-4174-B2A6-CFAE49C58DE9}" destId="{02C71117-F070-4FEE-8CD8-AFE6F9649A11}" srcOrd="0" destOrd="0" presId="urn:microsoft.com/office/officeart/2005/8/layout/bProcess3"/>
    <dgm:cxn modelId="{2F691945-7AF0-4C6A-B82C-34E9A5F29CB1}" type="presOf" srcId="{AB5A7FE8-3FE3-4911-B207-683EB30B16E9}" destId="{C9A661E7-7B07-423A-BBC3-E24B3927733B}" srcOrd="1" destOrd="0" presId="urn:microsoft.com/office/officeart/2005/8/layout/bProcess3"/>
    <dgm:cxn modelId="{A150DA45-0A8F-405A-90B7-9294A5ED599B}" srcId="{22B0110D-F78A-4150-AE2A-7EC084B30EAA}" destId="{D43272F0-0E10-4FB2-B907-65C18F746470}" srcOrd="1" destOrd="0" parTransId="{0D512D57-AB53-4023-ABE9-416D3379C1CB}" sibTransId="{9725F153-BF6F-404E-9365-7A5EAE236226}"/>
    <dgm:cxn modelId="{CB279B48-1E5D-41D8-96AC-74E840F74076}" type="presOf" srcId="{79C583F0-D269-4CDF-BB64-A5F966D2075C}" destId="{EBE24912-AAB5-4233-9BDC-9572E024089D}" srcOrd="0" destOrd="1" presId="urn:microsoft.com/office/officeart/2005/8/layout/bProcess3"/>
    <dgm:cxn modelId="{8A866A4F-09CE-440A-95F2-34BD3C59472D}" type="presOf" srcId="{C21C71F3-3BB8-492D-AE08-10257DDED015}" destId="{EBE24912-AAB5-4233-9BDC-9572E024089D}" srcOrd="0" destOrd="0" presId="urn:microsoft.com/office/officeart/2005/8/layout/bProcess3"/>
    <dgm:cxn modelId="{90458C4F-242A-4288-BC65-D7E4A81AFA81}" srcId="{30212EC0-69CF-4CF4-A222-80940841AA21}" destId="{23DF2154-2534-48D6-816A-FF9DE59BBE64}" srcOrd="1" destOrd="0" parTransId="{E9E015B1-2FE4-44CE-A70F-6F239FE8048A}" sibTransId="{2716AFF4-5AB9-46C2-9DBE-2765A7402CFF}"/>
    <dgm:cxn modelId="{B9AE3D51-F069-42E6-95FB-8E232B54222F}" srcId="{30212EC0-69CF-4CF4-A222-80940841AA21}" destId="{C21C71F3-3BB8-492D-AE08-10257DDED015}" srcOrd="0" destOrd="0" parTransId="{3BDDC737-EDB6-4458-BEC3-3A842DEE28BF}" sibTransId="{2349E0A3-3C7B-4064-B57F-ADD11E319825}"/>
    <dgm:cxn modelId="{48984573-57B7-47F9-A84A-E6FF86D0B8C3}" type="presOf" srcId="{AB5A7FE8-3FE3-4911-B207-683EB30B16E9}" destId="{1A9CF081-9187-411B-B60E-6EBFEDCCCD5E}" srcOrd="0" destOrd="0" presId="urn:microsoft.com/office/officeart/2005/8/layout/bProcess3"/>
    <dgm:cxn modelId="{D4187573-4939-46B3-9A40-37F7457EA708}" type="presOf" srcId="{2349E0A3-3C7B-4064-B57F-ADD11E319825}" destId="{30358141-649C-49D9-A933-9B1A2153B29F}" srcOrd="1" destOrd="0" presId="urn:microsoft.com/office/officeart/2005/8/layout/bProcess3"/>
    <dgm:cxn modelId="{EEA87674-CBE5-412A-8540-12C5F7BCA7BB}" type="presOf" srcId="{30212EC0-69CF-4CF4-A222-80940841AA21}" destId="{E1C34809-4BCA-4CFB-8327-EFB29712DFAC}" srcOrd="0" destOrd="0" presId="urn:microsoft.com/office/officeart/2005/8/layout/bProcess3"/>
    <dgm:cxn modelId="{CB213677-3187-42E5-8A62-33C3F684D777}" type="presOf" srcId="{43BBF6E9-B654-4537-B4B5-CFF81B06332F}" destId="{5937E41E-7BDD-4F4B-85D5-C0BAAA4D6323}" srcOrd="0" destOrd="0" presId="urn:microsoft.com/office/officeart/2005/8/layout/bProcess3"/>
    <dgm:cxn modelId="{AAE13E77-A566-41DF-8742-44D7594996B9}" srcId="{D0CF4DEB-3E48-4CC2-96A2-FCC3E513499D}" destId="{108BD5AF-CD22-4BFD-BECB-BD9FEAE3A211}" srcOrd="0" destOrd="0" parTransId="{5FB5ED3E-85BD-4414-BE8A-4431F1DD88F2}" sibTransId="{6FB1B811-3799-4949-BBCA-5A7E2555F037}"/>
    <dgm:cxn modelId="{78847557-289B-4D3F-8380-0ED3C4780A64}" srcId="{43BBF6E9-B654-4537-B4B5-CFF81B06332F}" destId="{1A90162A-04E4-41F5-AB21-EA557E3C4458}" srcOrd="1" destOrd="0" parTransId="{D25D8709-AA61-4DB3-93FA-B002AA232299}" sibTransId="{2C3E6800-1557-4EAC-9721-887D31B5C91C}"/>
    <dgm:cxn modelId="{A4123578-2A59-4B81-BE92-2637207CC7E8}" srcId="{43BBF6E9-B654-4537-B4B5-CFF81B06332F}" destId="{EA595C16-5F09-45A4-A93E-29D6E6475FDF}" srcOrd="0" destOrd="0" parTransId="{C4205ABC-7C0F-4651-977A-3F1646915963}" sibTransId="{F657A3C4-2A10-4498-9316-C414F029E3A9}"/>
    <dgm:cxn modelId="{4D91C27B-4A70-43DD-9606-62AC527F566D}" type="presOf" srcId="{B4456B7B-0751-4F58-A114-212E9A42736B}" destId="{EBE24912-AAB5-4233-9BDC-9572E024089D}" srcOrd="0" destOrd="2" presId="urn:microsoft.com/office/officeart/2005/8/layout/bProcess3"/>
    <dgm:cxn modelId="{A7C6C07C-4CD5-4246-9EF3-C27CA69005B5}" type="presOf" srcId="{2349E0A3-3C7B-4064-B57F-ADD11E319825}" destId="{23BA3920-22AC-40A7-A842-658AB80BA001}" srcOrd="0" destOrd="0" presId="urn:microsoft.com/office/officeart/2005/8/layout/bProcess3"/>
    <dgm:cxn modelId="{B4C9FF86-7D95-48EC-8284-5EFED62DA190}" srcId="{23DF2154-2534-48D6-816A-FF9DE59BBE64}" destId="{3F784BE7-56BC-484D-8104-FD97624814A2}" srcOrd="1" destOrd="0" parTransId="{03245847-4040-4074-86B9-E21B871DA969}" sibTransId="{577E0DDC-2333-4E2F-AEBC-F5AA81C4F8AE}"/>
    <dgm:cxn modelId="{C164B68B-5D88-4189-9BEE-19C69240F338}" type="presOf" srcId="{BE9A1935-3E70-45B7-9296-2FD0C573CD37}" destId="{105B9873-2753-4F28-A093-1635E17174EC}" srcOrd="0" destOrd="1" presId="urn:microsoft.com/office/officeart/2005/8/layout/bProcess3"/>
    <dgm:cxn modelId="{8DBFB68D-ECE9-4800-A4D6-8684F40C7324}" type="presOf" srcId="{EEE9946B-2362-4638-A83D-6E31599AE982}" destId="{70D4CBEC-49DE-4012-BAF8-47D6242A40A0}" srcOrd="0" destOrd="2" presId="urn:microsoft.com/office/officeart/2005/8/layout/bProcess3"/>
    <dgm:cxn modelId="{808DCC94-9FE5-4ACA-8707-EC3D0BB84082}" type="presOf" srcId="{3B7C0551-5B35-4B82-9368-41B23DB6072D}" destId="{792253E4-338A-4791-BDA9-211A6406B983}" srcOrd="1" destOrd="0" presId="urn:microsoft.com/office/officeart/2005/8/layout/bProcess3"/>
    <dgm:cxn modelId="{36664C95-EC07-49A0-B556-C9EAB30C543F}" srcId="{C21C71F3-3BB8-492D-AE08-10257DDED015}" destId="{79C583F0-D269-4CDF-BB64-A5F966D2075C}" srcOrd="0" destOrd="0" parTransId="{32E119A6-FC9F-4DBA-AF58-79DCF40E3BEA}" sibTransId="{E825A126-540F-460A-BEC8-B118AE350B14}"/>
    <dgm:cxn modelId="{4DFDA699-0A8C-4E1A-94BE-3E02CA974460}" srcId="{2EE59E77-AE7D-49E4-BB5E-AAD75A22F322}" destId="{40572D3B-B473-4BCB-9BC7-F42717FC8B3C}" srcOrd="1" destOrd="0" parTransId="{2C77F34A-7454-4A89-B064-58F05C4F8628}" sibTransId="{F789E6FE-145E-4CFE-8D09-9FAEA58139B3}"/>
    <dgm:cxn modelId="{F923C49C-F7FB-4574-AB9C-34340ADD797A}" srcId="{EB64D642-9F6B-4958-9FBB-85A3EC55B65A}" destId="{3162DEEE-51A2-4CE5-B0DA-F38A53E99707}" srcOrd="1" destOrd="0" parTransId="{800C1824-D4FC-4164-83FB-E306C153BB84}" sibTransId="{34CEF2B1-54CC-4DF8-A10C-4E2A786ED9E8}"/>
    <dgm:cxn modelId="{F90B829D-C3BB-489E-8757-A34415BE0924}" type="presOf" srcId="{C4A4F2CF-5D27-4174-B2A6-CFAE49C58DE9}" destId="{2485CEBD-23E4-482C-8965-41ED04475846}" srcOrd="1" destOrd="0" presId="urn:microsoft.com/office/officeart/2005/8/layout/bProcess3"/>
    <dgm:cxn modelId="{54D5A39F-1C0E-4382-A85D-BB37A659C1EB}" type="presOf" srcId="{3B7C0551-5B35-4B82-9368-41B23DB6072D}" destId="{002B6E80-2E1E-44A6-89AE-69EF2DE3BFCA}" srcOrd="0" destOrd="0" presId="urn:microsoft.com/office/officeart/2005/8/layout/bProcess3"/>
    <dgm:cxn modelId="{C700DCA0-A544-41A5-B47E-700105EFB3CC}" type="presOf" srcId="{23DF2154-2534-48D6-816A-FF9DE59BBE64}" destId="{8284E678-082A-40FD-9BFC-9005668D1160}" srcOrd="0" destOrd="0" presId="urn:microsoft.com/office/officeart/2005/8/layout/bProcess3"/>
    <dgm:cxn modelId="{B349DCA1-5519-41B6-BECC-F7CF9CF9F9DF}" srcId="{2EE59E77-AE7D-49E4-BB5E-AAD75A22F322}" destId="{E9856313-1015-41EF-91D9-022DCC0F67D2}" srcOrd="0" destOrd="0" parTransId="{BAC87623-A520-4251-8AD8-DC084D1AF7FA}" sibTransId="{AA295360-BE49-4E7E-A830-47CAF9BE8889}"/>
    <dgm:cxn modelId="{60ED99A3-3329-4E33-9A98-153E705F056D}" srcId="{D0CF4DEB-3E48-4CC2-96A2-FCC3E513499D}" destId="{8EEA45B6-D600-4993-9E26-2CCC9767020F}" srcOrd="1" destOrd="0" parTransId="{0F52B330-4F08-43A4-8098-080E5446A05B}" sibTransId="{9D003BF4-80A9-4C26-8B2E-640377DA29D9}"/>
    <dgm:cxn modelId="{BAA45BA5-2003-4357-BCEE-2FAD3FE29C87}" type="presOf" srcId="{1A90162A-04E4-41F5-AB21-EA557E3C4458}" destId="{5937E41E-7BDD-4F4B-85D5-C0BAAA4D6323}" srcOrd="0" destOrd="2" presId="urn:microsoft.com/office/officeart/2005/8/layout/bProcess3"/>
    <dgm:cxn modelId="{827FB9AA-D23E-4BE4-91A3-1026CA3C9AFD}" type="presOf" srcId="{D43272F0-0E10-4FB2-B907-65C18F746470}" destId="{FFCBCD7E-D68B-4995-97C0-17DE6AA4AFE2}" srcOrd="0" destOrd="2" presId="urn:microsoft.com/office/officeart/2005/8/layout/bProcess3"/>
    <dgm:cxn modelId="{B23E9FAC-1026-4E25-8F92-1A0564A135F7}" srcId="{EF13A0CB-9E58-4B8E-816B-132AC96A01C4}" destId="{EEE9946B-2362-4638-A83D-6E31599AE982}" srcOrd="1" destOrd="0" parTransId="{843C99F9-791C-4DFF-920E-F32E95248E4E}" sibTransId="{D7399AC7-25AB-4623-949F-8E08E5FB3419}"/>
    <dgm:cxn modelId="{AA6FF3AD-5007-46C5-B3C2-297D161CF27B}" type="presOf" srcId="{4C7D09A8-953E-4F64-B6C9-5785F3B335D4}" destId="{4203D886-D23F-4063-830F-7FE09F8BDC0B}" srcOrd="1" destOrd="0" presId="urn:microsoft.com/office/officeart/2005/8/layout/bProcess3"/>
    <dgm:cxn modelId="{D55C56AE-39C8-4B18-9080-CFE5685ACC82}" srcId="{30212EC0-69CF-4CF4-A222-80940841AA21}" destId="{EB64D642-9F6B-4958-9FBB-85A3EC55B65A}" srcOrd="5" destOrd="0" parTransId="{DC607E2C-7F64-46AD-9E82-6FFBD7C32738}" sibTransId="{3B7C0551-5B35-4B82-9368-41B23DB6072D}"/>
    <dgm:cxn modelId="{2C1A50C5-B0A8-4F49-B54F-24E24C95BC9A}" srcId="{30212EC0-69CF-4CF4-A222-80940841AA21}" destId="{EF13A0CB-9E58-4B8E-816B-132AC96A01C4}" srcOrd="8" destOrd="0" parTransId="{2B5B17E5-B94F-4E74-91A2-359B060F8D1C}" sibTransId="{D73F28E0-3908-41D3-B89C-FD746A1B4A6C}"/>
    <dgm:cxn modelId="{2F8848C7-C30A-4EE0-9E51-47FA90666F06}" type="presOf" srcId="{A41A7663-4DC8-4CAB-AC0D-A9203E08F47D}" destId="{70408B1D-EAD1-48D7-A801-D247E6B26E35}" srcOrd="1" destOrd="0" presId="urn:microsoft.com/office/officeart/2005/8/layout/bProcess3"/>
    <dgm:cxn modelId="{8BCA1EC8-F05F-41AA-A14F-D40C2FF8B5B6}" type="presOf" srcId="{4C7D09A8-953E-4F64-B6C9-5785F3B335D4}" destId="{FD7C7931-8FC6-45F7-92FD-08137E49A796}" srcOrd="0" destOrd="0" presId="urn:microsoft.com/office/officeart/2005/8/layout/bProcess3"/>
    <dgm:cxn modelId="{9160E3CC-BD7C-4884-89F6-578C6BE5794A}" srcId="{CC68CD1B-931F-4820-9012-17B039BA51FD}" destId="{11E3D7F0-66F6-49D6-9374-36436ECC3CC2}" srcOrd="1" destOrd="0" parTransId="{6206BED0-F888-40F3-BD16-C33390D91A87}" sibTransId="{BA673B8F-969A-409A-BB06-0F54AE3683EE}"/>
    <dgm:cxn modelId="{71BD95CD-681A-4E8A-9D2D-523DE8EA9D2E}" srcId="{30212EC0-69CF-4CF4-A222-80940841AA21}" destId="{CC68CD1B-931F-4820-9012-17B039BA51FD}" srcOrd="7" destOrd="0" parTransId="{1864A654-7D2F-4C0F-ACBF-9F60D262F532}" sibTransId="{C4A4F2CF-5D27-4174-B2A6-CFAE49C58DE9}"/>
    <dgm:cxn modelId="{E2C2B6CE-2297-4437-BA88-97B9C09816F3}" srcId="{22B0110D-F78A-4150-AE2A-7EC084B30EAA}" destId="{67AB0BA5-D2B0-4FBD-879D-24A957A61D3F}" srcOrd="0" destOrd="0" parTransId="{CF14C0DB-AFC2-4EF2-A933-8E2790D8D672}" sibTransId="{35CEBC63-C7FD-40A3-BE54-8DCED4D2F030}"/>
    <dgm:cxn modelId="{E94B4ED0-4982-4373-9B5B-C57FC468062B}" type="presOf" srcId="{CC68CD1B-931F-4820-9012-17B039BA51FD}" destId="{AD69DED1-2C51-46D4-BB1B-67F7A031EB8B}" srcOrd="0" destOrd="0" presId="urn:microsoft.com/office/officeart/2005/8/layout/bProcess3"/>
    <dgm:cxn modelId="{F50490D5-AD55-4597-8410-5B5AAF57844C}" type="presOf" srcId="{2EE59E77-AE7D-49E4-BB5E-AAD75A22F322}" destId="{34E17FE3-F001-4DEB-BD10-2BDCD1718E6B}" srcOrd="0" destOrd="0" presId="urn:microsoft.com/office/officeart/2005/8/layout/bProcess3"/>
    <dgm:cxn modelId="{607500D7-35B5-41C6-8FC3-E754EF12FBA0}" type="presOf" srcId="{B9DB1B35-3E02-43DE-B2D2-E926A7E9EC6A}" destId="{70D4CBEC-49DE-4012-BAF8-47D6242A40A0}" srcOrd="0" destOrd="1" presId="urn:microsoft.com/office/officeart/2005/8/layout/bProcess3"/>
    <dgm:cxn modelId="{D0BF1FDD-5444-45C8-8FE4-765DE518F2B5}" srcId="{EB64D642-9F6B-4958-9FBB-85A3EC55B65A}" destId="{BE9A1935-3E70-45B7-9296-2FD0C573CD37}" srcOrd="0" destOrd="0" parTransId="{C30D5544-3B7D-4EEB-8FEA-BDDF14DC8322}" sibTransId="{3D14D658-378F-4058-896C-1C112EEB187D}"/>
    <dgm:cxn modelId="{8B8FE3DE-29E1-44D4-9E79-2171FCE32E61}" srcId="{30212EC0-69CF-4CF4-A222-80940841AA21}" destId="{43BBF6E9-B654-4537-B4B5-CFF81B06332F}" srcOrd="4" destOrd="0" parTransId="{6F323957-0F5B-4D3B-BC87-E5F0877D6049}" sibTransId="{9C606EBB-F596-403B-8122-222B33E72AC6}"/>
    <dgm:cxn modelId="{0124E1E0-1998-4C2F-8780-6F686CA5B50D}" srcId="{30212EC0-69CF-4CF4-A222-80940841AA21}" destId="{D0CF4DEB-3E48-4CC2-96A2-FCC3E513499D}" srcOrd="6" destOrd="0" parTransId="{9A9C1DB3-0337-4217-9335-96A3F823C9F2}" sibTransId="{AB5A7FE8-3FE3-4911-B207-683EB30B16E9}"/>
    <dgm:cxn modelId="{61694CE3-DDA1-48C6-BC63-23AABB21603F}" srcId="{30212EC0-69CF-4CF4-A222-80940841AA21}" destId="{22B0110D-F78A-4150-AE2A-7EC084B30EAA}" srcOrd="3" destOrd="0" parTransId="{6E1AB3FD-BFA6-47CC-8F4B-6D0D8711AC42}" sibTransId="{4C7D09A8-953E-4F64-B6C9-5785F3B335D4}"/>
    <dgm:cxn modelId="{FCD154E3-9716-4C02-A82C-0DDA66F17CF4}" type="presOf" srcId="{40572D3B-B473-4BCB-9BC7-F42717FC8B3C}" destId="{34E17FE3-F001-4DEB-BD10-2BDCD1718E6B}" srcOrd="0" destOrd="2" presId="urn:microsoft.com/office/officeart/2005/8/layout/bProcess3"/>
    <dgm:cxn modelId="{691240E7-43B3-4485-B761-492D80E45CC9}" type="presOf" srcId="{A41A7663-4DC8-4CAB-AC0D-A9203E08F47D}" destId="{F8B95CDE-37C9-4C3F-A4D8-9FD761D0C362}" srcOrd="0" destOrd="0" presId="urn:microsoft.com/office/officeart/2005/8/layout/bProcess3"/>
    <dgm:cxn modelId="{602447ED-4D81-4B02-B5BD-3E1E332D8050}" srcId="{30212EC0-69CF-4CF4-A222-80940841AA21}" destId="{2EE59E77-AE7D-49E4-BB5E-AAD75A22F322}" srcOrd="2" destOrd="0" parTransId="{40C06A28-D7D6-4EC3-B7A6-9620E6B7E1B2}" sibTransId="{A41A7663-4DC8-4CAB-AC0D-A9203E08F47D}"/>
    <dgm:cxn modelId="{4003A5F0-69DE-45F7-AD9B-692DCBF8D9AF}" type="presOf" srcId="{2716AFF4-5AB9-46C2-9DBE-2765A7402CFF}" destId="{5D27AAC3-3BAF-469A-BEE6-C4E4E52267B9}" srcOrd="1" destOrd="0" presId="urn:microsoft.com/office/officeart/2005/8/layout/bProcess3"/>
    <dgm:cxn modelId="{7A0798F5-0FA2-4C4F-92EC-1D15A3AA084E}" srcId="{EF13A0CB-9E58-4B8E-816B-132AC96A01C4}" destId="{B9DB1B35-3E02-43DE-B2D2-E926A7E9EC6A}" srcOrd="0" destOrd="0" parTransId="{8B326B5B-AD68-4A36-A0EC-DD9CF9BB2176}" sibTransId="{8B9FA779-4C4D-4883-A43C-64BFFC17F0E7}"/>
    <dgm:cxn modelId="{727591FC-08CD-480A-88AB-61078998BAE7}" type="presOf" srcId="{108BD5AF-CD22-4BFD-BECB-BD9FEAE3A211}" destId="{728E3A84-A64C-40F1-8692-FA43E048E337}" srcOrd="0" destOrd="1" presId="urn:microsoft.com/office/officeart/2005/8/layout/bProcess3"/>
    <dgm:cxn modelId="{244D05FE-C625-4B5B-A302-C879E22A5383}" type="presOf" srcId="{D0CF4DEB-3E48-4CC2-96A2-FCC3E513499D}" destId="{728E3A84-A64C-40F1-8692-FA43E048E337}" srcOrd="0" destOrd="0" presId="urn:microsoft.com/office/officeart/2005/8/layout/bProcess3"/>
    <dgm:cxn modelId="{DB748753-8442-4917-AA87-24AA6F8DF995}" type="presParOf" srcId="{E1C34809-4BCA-4CFB-8327-EFB29712DFAC}" destId="{EBE24912-AAB5-4233-9BDC-9572E024089D}" srcOrd="0" destOrd="0" presId="urn:microsoft.com/office/officeart/2005/8/layout/bProcess3"/>
    <dgm:cxn modelId="{99E44B42-7F9A-4A22-861D-C513A82FCF74}" type="presParOf" srcId="{E1C34809-4BCA-4CFB-8327-EFB29712DFAC}" destId="{23BA3920-22AC-40A7-A842-658AB80BA001}" srcOrd="1" destOrd="0" presId="urn:microsoft.com/office/officeart/2005/8/layout/bProcess3"/>
    <dgm:cxn modelId="{3419E257-76C6-4881-B949-AFAF591E64E0}" type="presParOf" srcId="{23BA3920-22AC-40A7-A842-658AB80BA001}" destId="{30358141-649C-49D9-A933-9B1A2153B29F}" srcOrd="0" destOrd="0" presId="urn:microsoft.com/office/officeart/2005/8/layout/bProcess3"/>
    <dgm:cxn modelId="{7F0F9BF2-051B-432D-9FA9-F70023B56BE8}" type="presParOf" srcId="{E1C34809-4BCA-4CFB-8327-EFB29712DFAC}" destId="{8284E678-082A-40FD-9BFC-9005668D1160}" srcOrd="2" destOrd="0" presId="urn:microsoft.com/office/officeart/2005/8/layout/bProcess3"/>
    <dgm:cxn modelId="{D92A8CF6-D636-43A3-8E5D-3570939AB774}" type="presParOf" srcId="{E1C34809-4BCA-4CFB-8327-EFB29712DFAC}" destId="{CD086237-3AA0-4219-AFDA-AC5CF099CC55}" srcOrd="3" destOrd="0" presId="urn:microsoft.com/office/officeart/2005/8/layout/bProcess3"/>
    <dgm:cxn modelId="{0B3294F3-7DDA-4F99-9A14-FE510B974BC5}" type="presParOf" srcId="{CD086237-3AA0-4219-AFDA-AC5CF099CC55}" destId="{5D27AAC3-3BAF-469A-BEE6-C4E4E52267B9}" srcOrd="0" destOrd="0" presId="urn:microsoft.com/office/officeart/2005/8/layout/bProcess3"/>
    <dgm:cxn modelId="{A1BE04B8-8CA9-4B53-AE11-422883BDC4E3}" type="presParOf" srcId="{E1C34809-4BCA-4CFB-8327-EFB29712DFAC}" destId="{34E17FE3-F001-4DEB-BD10-2BDCD1718E6B}" srcOrd="4" destOrd="0" presId="urn:microsoft.com/office/officeart/2005/8/layout/bProcess3"/>
    <dgm:cxn modelId="{47DC399C-D3CB-44C2-BDD9-7FCB4F5C7109}" type="presParOf" srcId="{E1C34809-4BCA-4CFB-8327-EFB29712DFAC}" destId="{F8B95CDE-37C9-4C3F-A4D8-9FD761D0C362}" srcOrd="5" destOrd="0" presId="urn:microsoft.com/office/officeart/2005/8/layout/bProcess3"/>
    <dgm:cxn modelId="{2A4DDA09-45B3-4B7C-9401-21AB83E02669}" type="presParOf" srcId="{F8B95CDE-37C9-4C3F-A4D8-9FD761D0C362}" destId="{70408B1D-EAD1-48D7-A801-D247E6B26E35}" srcOrd="0" destOrd="0" presId="urn:microsoft.com/office/officeart/2005/8/layout/bProcess3"/>
    <dgm:cxn modelId="{9EA1F9EB-8C2E-4442-846E-097A57350324}" type="presParOf" srcId="{E1C34809-4BCA-4CFB-8327-EFB29712DFAC}" destId="{FFCBCD7E-D68B-4995-97C0-17DE6AA4AFE2}" srcOrd="6" destOrd="0" presId="urn:microsoft.com/office/officeart/2005/8/layout/bProcess3"/>
    <dgm:cxn modelId="{FE9955D5-8A35-40EC-BDEC-B5CD58E36FF3}" type="presParOf" srcId="{E1C34809-4BCA-4CFB-8327-EFB29712DFAC}" destId="{FD7C7931-8FC6-45F7-92FD-08137E49A796}" srcOrd="7" destOrd="0" presId="urn:microsoft.com/office/officeart/2005/8/layout/bProcess3"/>
    <dgm:cxn modelId="{A8260A5E-EAA7-4DC2-B503-ACA62CBCCC0F}" type="presParOf" srcId="{FD7C7931-8FC6-45F7-92FD-08137E49A796}" destId="{4203D886-D23F-4063-830F-7FE09F8BDC0B}" srcOrd="0" destOrd="0" presId="urn:microsoft.com/office/officeart/2005/8/layout/bProcess3"/>
    <dgm:cxn modelId="{3FE0B20A-7731-4A49-8DA1-7A9F1E1E6875}" type="presParOf" srcId="{E1C34809-4BCA-4CFB-8327-EFB29712DFAC}" destId="{5937E41E-7BDD-4F4B-85D5-C0BAAA4D6323}" srcOrd="8" destOrd="0" presId="urn:microsoft.com/office/officeart/2005/8/layout/bProcess3"/>
    <dgm:cxn modelId="{4B7DC938-4442-4616-ACC1-C77C0B92516D}" type="presParOf" srcId="{E1C34809-4BCA-4CFB-8327-EFB29712DFAC}" destId="{83AD37C5-8CB3-40F6-A4C0-49B048678277}" srcOrd="9" destOrd="0" presId="urn:microsoft.com/office/officeart/2005/8/layout/bProcess3"/>
    <dgm:cxn modelId="{C170CE30-7D05-49A3-8D4E-B74F0A58621A}" type="presParOf" srcId="{83AD37C5-8CB3-40F6-A4C0-49B048678277}" destId="{E1A3559F-CC27-40D2-AB28-FCD3EF6C0772}" srcOrd="0" destOrd="0" presId="urn:microsoft.com/office/officeart/2005/8/layout/bProcess3"/>
    <dgm:cxn modelId="{56D9C05E-0DA5-4284-B46C-72F4BD82C906}" type="presParOf" srcId="{E1C34809-4BCA-4CFB-8327-EFB29712DFAC}" destId="{105B9873-2753-4F28-A093-1635E17174EC}" srcOrd="10" destOrd="0" presId="urn:microsoft.com/office/officeart/2005/8/layout/bProcess3"/>
    <dgm:cxn modelId="{3ED4AC0A-3731-4544-869E-548A11AEDEB3}" type="presParOf" srcId="{E1C34809-4BCA-4CFB-8327-EFB29712DFAC}" destId="{002B6E80-2E1E-44A6-89AE-69EF2DE3BFCA}" srcOrd="11" destOrd="0" presId="urn:microsoft.com/office/officeart/2005/8/layout/bProcess3"/>
    <dgm:cxn modelId="{EE97F4A9-8BAF-4FD3-BFE5-5F071B9EDEA8}" type="presParOf" srcId="{002B6E80-2E1E-44A6-89AE-69EF2DE3BFCA}" destId="{792253E4-338A-4791-BDA9-211A6406B983}" srcOrd="0" destOrd="0" presId="urn:microsoft.com/office/officeart/2005/8/layout/bProcess3"/>
    <dgm:cxn modelId="{058FA439-65FD-4826-8741-558AE170C017}" type="presParOf" srcId="{E1C34809-4BCA-4CFB-8327-EFB29712DFAC}" destId="{728E3A84-A64C-40F1-8692-FA43E048E337}" srcOrd="12" destOrd="0" presId="urn:microsoft.com/office/officeart/2005/8/layout/bProcess3"/>
    <dgm:cxn modelId="{DC8F4B9D-035C-4BD6-97EB-C953E104C22B}" type="presParOf" srcId="{E1C34809-4BCA-4CFB-8327-EFB29712DFAC}" destId="{1A9CF081-9187-411B-B60E-6EBFEDCCCD5E}" srcOrd="13" destOrd="0" presId="urn:microsoft.com/office/officeart/2005/8/layout/bProcess3"/>
    <dgm:cxn modelId="{C86513C8-BA04-42BF-91A5-8B6E3AB5796E}" type="presParOf" srcId="{1A9CF081-9187-411B-B60E-6EBFEDCCCD5E}" destId="{C9A661E7-7B07-423A-BBC3-E24B3927733B}" srcOrd="0" destOrd="0" presId="urn:microsoft.com/office/officeart/2005/8/layout/bProcess3"/>
    <dgm:cxn modelId="{FCC32A4A-C422-4E9D-99DC-88A55379056A}" type="presParOf" srcId="{E1C34809-4BCA-4CFB-8327-EFB29712DFAC}" destId="{AD69DED1-2C51-46D4-BB1B-67F7A031EB8B}" srcOrd="14" destOrd="0" presId="urn:microsoft.com/office/officeart/2005/8/layout/bProcess3"/>
    <dgm:cxn modelId="{60C67ACA-8406-40D3-BD8F-A8AC8D378000}" type="presParOf" srcId="{E1C34809-4BCA-4CFB-8327-EFB29712DFAC}" destId="{02C71117-F070-4FEE-8CD8-AFE6F9649A11}" srcOrd="15" destOrd="0" presId="urn:microsoft.com/office/officeart/2005/8/layout/bProcess3"/>
    <dgm:cxn modelId="{EBDB3295-DE27-48DD-AAFE-EBC14BFF4C1A}" type="presParOf" srcId="{02C71117-F070-4FEE-8CD8-AFE6F9649A11}" destId="{2485CEBD-23E4-482C-8965-41ED04475846}" srcOrd="0" destOrd="0" presId="urn:microsoft.com/office/officeart/2005/8/layout/bProcess3"/>
    <dgm:cxn modelId="{1929AC9A-AD35-4DC1-B2F7-0C4298BF5B02}" type="presParOf" srcId="{E1C34809-4BCA-4CFB-8327-EFB29712DFAC}" destId="{70D4CBEC-49DE-4012-BAF8-47D6242A40A0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A3920-22AC-40A7-A842-658AB80BA001}">
      <dsp:nvSpPr>
        <dsp:cNvPr id="0" name=""/>
        <dsp:cNvSpPr/>
      </dsp:nvSpPr>
      <dsp:spPr>
        <a:xfrm>
          <a:off x="1869300" y="971428"/>
          <a:ext cx="398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1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7640" y="1015005"/>
        <a:ext cx="21435" cy="4287"/>
      </dsp:txXfrm>
    </dsp:sp>
    <dsp:sp modelId="{EBE24912-AAB5-4233-9BDC-9572E024089D}">
      <dsp:nvSpPr>
        <dsp:cNvPr id="0" name=""/>
        <dsp:cNvSpPr/>
      </dsp:nvSpPr>
      <dsp:spPr>
        <a:xfrm>
          <a:off x="7121" y="457954"/>
          <a:ext cx="1863979" cy="11183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Reader 1 Enters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Lightswitch</a:t>
          </a:r>
          <a:r>
            <a:rPr lang="en-US" sz="1200" kern="1200" dirty="0"/>
            <a:t>: 	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1</a:t>
          </a:r>
        </a:p>
      </dsp:txBody>
      <dsp:txXfrm>
        <a:off x="7121" y="457954"/>
        <a:ext cx="1863979" cy="1118387"/>
      </dsp:txXfrm>
    </dsp:sp>
    <dsp:sp modelId="{CD086237-3AA0-4219-AFDA-AC5CF099CC55}">
      <dsp:nvSpPr>
        <dsp:cNvPr id="0" name=""/>
        <dsp:cNvSpPr/>
      </dsp:nvSpPr>
      <dsp:spPr>
        <a:xfrm>
          <a:off x="4161995" y="971428"/>
          <a:ext cx="398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15" y="45720"/>
              </a:lnTo>
            </a:path>
          </a:pathLst>
        </a:custGeom>
        <a:noFill/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0334" y="1015005"/>
        <a:ext cx="21435" cy="4287"/>
      </dsp:txXfrm>
    </dsp:sp>
    <dsp:sp modelId="{8284E678-082A-40FD-9BFC-9005668D1160}">
      <dsp:nvSpPr>
        <dsp:cNvPr id="0" name=""/>
        <dsp:cNvSpPr/>
      </dsp:nvSpPr>
      <dsp:spPr>
        <a:xfrm>
          <a:off x="2299815" y="457954"/>
          <a:ext cx="1863979" cy="1118387"/>
        </a:xfrm>
        <a:prstGeom prst="rect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Reader 2 Enters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Lightswitch</a:t>
          </a:r>
          <a:r>
            <a:rPr lang="en-US" sz="1200" kern="1200" dirty="0"/>
            <a:t>: 	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Turnstile:	1</a:t>
          </a:r>
          <a:endParaRPr lang="en-US" sz="1200" kern="1200" dirty="0"/>
        </a:p>
      </dsp:txBody>
      <dsp:txXfrm>
        <a:off x="2299815" y="457954"/>
        <a:ext cx="1863979" cy="1118387"/>
      </dsp:txXfrm>
    </dsp:sp>
    <dsp:sp modelId="{F8B95CDE-37C9-4C3F-A4D8-9FD761D0C362}">
      <dsp:nvSpPr>
        <dsp:cNvPr id="0" name=""/>
        <dsp:cNvSpPr/>
      </dsp:nvSpPr>
      <dsp:spPr>
        <a:xfrm>
          <a:off x="6454689" y="971428"/>
          <a:ext cx="398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15" y="45720"/>
              </a:lnTo>
            </a:path>
          </a:pathLst>
        </a:custGeom>
        <a:noFill/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3029" y="1015005"/>
        <a:ext cx="21435" cy="4287"/>
      </dsp:txXfrm>
    </dsp:sp>
    <dsp:sp modelId="{34E17FE3-F001-4DEB-BD10-2BDCD1718E6B}">
      <dsp:nvSpPr>
        <dsp:cNvPr id="0" name=""/>
        <dsp:cNvSpPr/>
      </dsp:nvSpPr>
      <dsp:spPr>
        <a:xfrm>
          <a:off x="4592510" y="457954"/>
          <a:ext cx="1863979" cy="111838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Writer Tries to Enter (Blocked)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Lightswitch</a:t>
          </a:r>
          <a:r>
            <a:rPr lang="en-US" sz="1200" kern="1200" dirty="0"/>
            <a:t>: 	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0</a:t>
          </a:r>
        </a:p>
      </dsp:txBody>
      <dsp:txXfrm>
        <a:off x="4592510" y="457954"/>
        <a:ext cx="1863979" cy="1118387"/>
      </dsp:txXfrm>
    </dsp:sp>
    <dsp:sp modelId="{FD7C7931-8FC6-45F7-92FD-08137E49A796}">
      <dsp:nvSpPr>
        <dsp:cNvPr id="0" name=""/>
        <dsp:cNvSpPr/>
      </dsp:nvSpPr>
      <dsp:spPr>
        <a:xfrm>
          <a:off x="8747384" y="971428"/>
          <a:ext cx="398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15" y="45720"/>
              </a:lnTo>
            </a:path>
          </a:pathLst>
        </a:custGeom>
        <a:noFill/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35723" y="1015005"/>
        <a:ext cx="21435" cy="4287"/>
      </dsp:txXfrm>
    </dsp:sp>
    <dsp:sp modelId="{FFCBCD7E-D68B-4995-97C0-17DE6AA4AFE2}">
      <dsp:nvSpPr>
        <dsp:cNvPr id="0" name=""/>
        <dsp:cNvSpPr/>
      </dsp:nvSpPr>
      <dsp:spPr>
        <a:xfrm>
          <a:off x="6885204" y="457954"/>
          <a:ext cx="1863979" cy="1118387"/>
        </a:xfrm>
        <a:prstGeom prst="rect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Reader 3 Tries to Enter (Blocked)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Lightswitch</a:t>
          </a:r>
          <a:r>
            <a:rPr lang="en-US" sz="1200" kern="1200" dirty="0"/>
            <a:t>: 	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0</a:t>
          </a:r>
        </a:p>
      </dsp:txBody>
      <dsp:txXfrm>
        <a:off x="6885204" y="457954"/>
        <a:ext cx="1863979" cy="1118387"/>
      </dsp:txXfrm>
    </dsp:sp>
    <dsp:sp modelId="{83AD37C5-8CB3-40F6-A4C0-49B048678277}">
      <dsp:nvSpPr>
        <dsp:cNvPr id="0" name=""/>
        <dsp:cNvSpPr/>
      </dsp:nvSpPr>
      <dsp:spPr>
        <a:xfrm>
          <a:off x="939111" y="1574542"/>
          <a:ext cx="9170777" cy="398115"/>
        </a:xfrm>
        <a:custGeom>
          <a:avLst/>
          <a:gdLst/>
          <a:ahLst/>
          <a:cxnLst/>
          <a:rect l="0" t="0" r="0" b="0"/>
          <a:pathLst>
            <a:path>
              <a:moveTo>
                <a:pt x="9170777" y="0"/>
              </a:moveTo>
              <a:lnTo>
                <a:pt x="9170777" y="216157"/>
              </a:lnTo>
              <a:lnTo>
                <a:pt x="0" y="216157"/>
              </a:lnTo>
              <a:lnTo>
                <a:pt x="0" y="398115"/>
              </a:lnTo>
            </a:path>
          </a:pathLst>
        </a:custGeom>
        <a:noFill/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4980" y="1771456"/>
        <a:ext cx="459039" cy="4287"/>
      </dsp:txXfrm>
    </dsp:sp>
    <dsp:sp modelId="{5937E41E-7BDD-4F4B-85D5-C0BAAA4D6323}">
      <dsp:nvSpPr>
        <dsp:cNvPr id="0" name=""/>
        <dsp:cNvSpPr/>
      </dsp:nvSpPr>
      <dsp:spPr>
        <a:xfrm>
          <a:off x="9177899" y="457954"/>
          <a:ext cx="1863979" cy="111838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Reader 1 Exits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Lightswitch</a:t>
          </a:r>
          <a:r>
            <a:rPr lang="en-US" sz="1200" kern="1200" dirty="0"/>
            <a:t>: 	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0</a:t>
          </a:r>
        </a:p>
      </dsp:txBody>
      <dsp:txXfrm>
        <a:off x="9177899" y="457954"/>
        <a:ext cx="1863979" cy="1118387"/>
      </dsp:txXfrm>
    </dsp:sp>
    <dsp:sp modelId="{002B6E80-2E1E-44A6-89AE-69EF2DE3BFCA}">
      <dsp:nvSpPr>
        <dsp:cNvPr id="0" name=""/>
        <dsp:cNvSpPr/>
      </dsp:nvSpPr>
      <dsp:spPr>
        <a:xfrm>
          <a:off x="1869300" y="2518531"/>
          <a:ext cx="398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15" y="45720"/>
              </a:lnTo>
            </a:path>
          </a:pathLst>
        </a:custGeom>
        <a:noFill/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7640" y="2562107"/>
        <a:ext cx="21435" cy="4287"/>
      </dsp:txXfrm>
    </dsp:sp>
    <dsp:sp modelId="{105B9873-2753-4F28-A093-1635E17174EC}">
      <dsp:nvSpPr>
        <dsp:cNvPr id="0" name=""/>
        <dsp:cNvSpPr/>
      </dsp:nvSpPr>
      <dsp:spPr>
        <a:xfrm>
          <a:off x="7121" y="2005057"/>
          <a:ext cx="1863979" cy="1118387"/>
        </a:xfrm>
        <a:prstGeom prst="rect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Reader 2 Exits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Lightswitch</a:t>
          </a:r>
          <a:r>
            <a:rPr lang="en-US" sz="1200" kern="1200" dirty="0"/>
            <a:t>: 	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0</a:t>
          </a:r>
        </a:p>
      </dsp:txBody>
      <dsp:txXfrm>
        <a:off x="7121" y="2005057"/>
        <a:ext cx="1863979" cy="1118387"/>
      </dsp:txXfrm>
    </dsp:sp>
    <dsp:sp modelId="{1A9CF081-9187-411B-B60E-6EBFEDCCCD5E}">
      <dsp:nvSpPr>
        <dsp:cNvPr id="0" name=""/>
        <dsp:cNvSpPr/>
      </dsp:nvSpPr>
      <dsp:spPr>
        <a:xfrm>
          <a:off x="4161995" y="2518531"/>
          <a:ext cx="398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15" y="45720"/>
              </a:lnTo>
            </a:path>
          </a:pathLst>
        </a:custGeom>
        <a:noFill/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0334" y="2562107"/>
        <a:ext cx="21435" cy="4287"/>
      </dsp:txXfrm>
    </dsp:sp>
    <dsp:sp modelId="{728E3A84-A64C-40F1-8692-FA43E048E337}">
      <dsp:nvSpPr>
        <dsp:cNvPr id="0" name=""/>
        <dsp:cNvSpPr/>
      </dsp:nvSpPr>
      <dsp:spPr>
        <a:xfrm>
          <a:off x="2299815" y="2005057"/>
          <a:ext cx="1863979" cy="1118387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Writer Enters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Lightswitch: 	0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1</a:t>
          </a:r>
        </a:p>
      </dsp:txBody>
      <dsp:txXfrm>
        <a:off x="2299815" y="2005057"/>
        <a:ext cx="1863979" cy="1118387"/>
      </dsp:txXfrm>
    </dsp:sp>
    <dsp:sp modelId="{02C71117-F070-4FEE-8CD8-AFE6F9649A11}">
      <dsp:nvSpPr>
        <dsp:cNvPr id="0" name=""/>
        <dsp:cNvSpPr/>
      </dsp:nvSpPr>
      <dsp:spPr>
        <a:xfrm>
          <a:off x="6454689" y="2518531"/>
          <a:ext cx="398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15" y="45720"/>
              </a:lnTo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3029" y="2562107"/>
        <a:ext cx="21435" cy="4287"/>
      </dsp:txXfrm>
    </dsp:sp>
    <dsp:sp modelId="{AD69DED1-2C51-46D4-BB1B-67F7A031EB8B}">
      <dsp:nvSpPr>
        <dsp:cNvPr id="0" name=""/>
        <dsp:cNvSpPr/>
      </dsp:nvSpPr>
      <dsp:spPr>
        <a:xfrm>
          <a:off x="4592510" y="2005057"/>
          <a:ext cx="1863979" cy="1118387"/>
        </a:xfrm>
        <a:prstGeom prst="rect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Writer Exits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Lightswitch</a:t>
          </a:r>
          <a:r>
            <a:rPr lang="en-US" sz="1200" kern="1200" dirty="0"/>
            <a:t>: 	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1</a:t>
          </a:r>
        </a:p>
      </dsp:txBody>
      <dsp:txXfrm>
        <a:off x="4592510" y="2005057"/>
        <a:ext cx="1863979" cy="1118387"/>
      </dsp:txXfrm>
    </dsp:sp>
    <dsp:sp modelId="{70D4CBEC-49DE-4012-BAF8-47D6242A40A0}">
      <dsp:nvSpPr>
        <dsp:cNvPr id="0" name=""/>
        <dsp:cNvSpPr/>
      </dsp:nvSpPr>
      <dsp:spPr>
        <a:xfrm>
          <a:off x="6885204" y="2005057"/>
          <a:ext cx="1863979" cy="11183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Reader 3 Enters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Lightswitch: 	0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Turnstile:	1</a:t>
          </a:r>
        </a:p>
      </dsp:txBody>
      <dsp:txXfrm>
        <a:off x="6885204" y="2005057"/>
        <a:ext cx="1863979" cy="111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3400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 –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B28F-132D-4AB6-A3A4-776AB3E9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60DF9-9735-4BBC-8641-D8FBC9920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are less isolated from each other than separate processes</a:t>
            </a:r>
          </a:p>
          <a:p>
            <a:r>
              <a:rPr lang="en-US" dirty="0"/>
              <a:t>Consequences:</a:t>
            </a:r>
          </a:p>
          <a:p>
            <a:pPr lvl="1"/>
            <a:r>
              <a:rPr lang="en-US" dirty="0"/>
              <a:t>A thread crashing from a segmentation fault will kill the entire process, including the other threads</a:t>
            </a:r>
          </a:p>
          <a:p>
            <a:pPr lvl="1"/>
            <a:r>
              <a:rPr lang="en-US" dirty="0"/>
              <a:t>Bugs called </a:t>
            </a:r>
            <a:r>
              <a:rPr lang="en-US" b="1" dirty="0"/>
              <a:t>race conditions</a:t>
            </a:r>
            <a:r>
              <a:rPr lang="en-US" dirty="0"/>
              <a:t> occur, where the behavior of the program is different depending on which thread executed first</a:t>
            </a:r>
          </a:p>
        </p:txBody>
      </p:sp>
    </p:spTree>
    <p:extLst>
      <p:ext uri="{BB962C8B-B14F-4D97-AF65-F5344CB8AC3E}">
        <p14:creationId xmlns:p14="http://schemas.microsoft.com/office/powerpoint/2010/main" val="41454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A60046-C971-416C-992E-FD78576F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in distributed environments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9654F4-EE4D-4930-9D83-E46E4B65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working on a single computer, there's only one clock</a:t>
            </a:r>
          </a:p>
          <a:p>
            <a:r>
              <a:rPr lang="en-US" dirty="0"/>
              <a:t>Thus, multiple threads can use this clock to record events in a mutually consistent way</a:t>
            </a:r>
          </a:p>
          <a:p>
            <a:pPr lvl="1"/>
            <a:r>
              <a:rPr lang="en-US" dirty="0"/>
              <a:t>Like adding timestamps to log files</a:t>
            </a:r>
          </a:p>
          <a:p>
            <a:r>
              <a:rPr lang="en-US" dirty="0"/>
              <a:t>Distributed systems don't have a single, reliable clock</a:t>
            </a:r>
          </a:p>
          <a:p>
            <a:pPr lvl="1"/>
            <a:r>
              <a:rPr lang="en-US" dirty="0"/>
              <a:t>Each computer might have a slightly (or completely) different time</a:t>
            </a:r>
          </a:p>
          <a:p>
            <a:pPr lvl="1"/>
            <a:r>
              <a:rPr lang="en-US" dirty="0"/>
              <a:t>Clocks on each computer drift with respect to each other</a:t>
            </a:r>
          </a:p>
          <a:p>
            <a:pPr lvl="1"/>
            <a:r>
              <a:rPr lang="en-US" dirty="0"/>
              <a:t>These problems get worse as distance (and network delays) increase</a:t>
            </a:r>
          </a:p>
        </p:txBody>
      </p:sp>
    </p:spTree>
    <p:extLst>
      <p:ext uri="{BB962C8B-B14F-4D97-AF65-F5344CB8AC3E}">
        <p14:creationId xmlns:p14="http://schemas.microsoft.com/office/powerpoint/2010/main" val="15293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1BEF-956D-4986-BFE1-3F010B24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synchronization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A15DE-B0CA-4065-B324-6B4EF3099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8077200" cy="49273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synchronize clocks based on a centralized server</a:t>
                </a:r>
              </a:p>
              <a:p>
                <a:r>
                  <a:rPr lang="en-US" dirty="0"/>
                  <a:t>A problem is that the time a message takes in the network is unpredictable</a:t>
                </a:r>
              </a:p>
              <a:p>
                <a:r>
                  <a:rPr lang="en-US" dirty="0"/>
                  <a:t>Network Time Protocol (NTP) is a protocol to do this:</a:t>
                </a:r>
              </a:p>
              <a:p>
                <a:pPr lvl="1"/>
                <a:r>
                  <a:rPr lang="en-US" dirty="0"/>
                  <a:t>Client sends a message at </a:t>
                </a:r>
                <a:r>
                  <a:rPr lang="en-US" i="1" dirty="0"/>
                  <a:t>T</a:t>
                </a:r>
                <a:r>
                  <a:rPr lang="en-US" baseline="-25000" dirty="0"/>
                  <a:t>1</a:t>
                </a:r>
              </a:p>
              <a:p>
                <a:pPr lvl="1"/>
                <a:r>
                  <a:rPr lang="en-US" dirty="0"/>
                  <a:t>Server receives the message at </a:t>
                </a:r>
                <a:r>
                  <a:rPr lang="en-US" i="1" dirty="0"/>
                  <a:t>T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Server replies at </a:t>
                </a:r>
                <a:r>
                  <a:rPr lang="en-US" i="1" dirty="0"/>
                  <a:t>T</a:t>
                </a:r>
                <a:r>
                  <a:rPr lang="en-US" baseline="-25000" dirty="0"/>
                  <a:t>3</a:t>
                </a:r>
              </a:p>
              <a:p>
                <a:pPr lvl="1"/>
                <a:r>
                  <a:rPr lang="en-US" dirty="0"/>
                  <a:t>Client receives the message at </a:t>
                </a:r>
                <a:r>
                  <a:rPr lang="en-US" i="1" dirty="0"/>
                  <a:t>T</a:t>
                </a:r>
                <a:r>
                  <a:rPr lang="en-US" baseline="-25000" dirty="0"/>
                  <a:t>4</a:t>
                </a:r>
              </a:p>
              <a:p>
                <a:r>
                  <a:rPr lang="en-US" dirty="0"/>
                  <a:t>Offset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offset is a measurement of the difference in times between the client and server</a:t>
                </a:r>
              </a:p>
              <a:p>
                <a:r>
                  <a:rPr lang="en-US" dirty="0"/>
                  <a:t>Delay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delay is a measurement of how long it takes for the messages to make a round trip</a:t>
                </a:r>
              </a:p>
              <a:p>
                <a:r>
                  <a:rPr lang="en-US" dirty="0"/>
                  <a:t>Algorithms process a number of offset and delay values to try to find the most accurate offset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A15DE-B0CA-4065-B324-6B4EF3099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8077200" cy="4927360"/>
              </a:xfrm>
              <a:blipFill>
                <a:blip r:embed="rId2"/>
                <a:stretch>
                  <a:fillRect t="-1112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equence of messages and events in NTP">
            <a:extLst>
              <a:ext uri="{FF2B5EF4-FFF2-40B4-BE49-F238E27FC236}">
                <a16:creationId xmlns:a16="http://schemas.microsoft.com/office/drawing/2014/main" id="{3F8AE67D-5727-465B-B9DF-DAE39DCC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67000"/>
            <a:ext cx="33623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A513-C137-4532-B757-393E8CEE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timestamps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3CAF5-6BE8-4246-9FF4-0401A5430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Logical clocks are an alternative to using exact times, using messages to track the order of events</a:t>
            </a:r>
          </a:p>
          <a:p>
            <a:r>
              <a:rPr lang="en-US" dirty="0" err="1"/>
              <a:t>Lamport</a:t>
            </a:r>
            <a:r>
              <a:rPr lang="en-US" dirty="0"/>
              <a:t> timestamps are a way to implement logical clocks</a:t>
            </a:r>
          </a:p>
          <a:p>
            <a:r>
              <a:rPr lang="en-US" dirty="0"/>
              <a:t>Each process keeps an internal counter of events that it sees</a:t>
            </a:r>
          </a:p>
          <a:p>
            <a:pPr lvl="1"/>
            <a:r>
              <a:rPr lang="en-US" dirty="0"/>
              <a:t>When a local event occurs, the counter is incremented</a:t>
            </a:r>
          </a:p>
          <a:p>
            <a:pPr lvl="1"/>
            <a:r>
              <a:rPr lang="en-US" dirty="0"/>
              <a:t>When a process sends or receives a message, it increments its counter</a:t>
            </a:r>
          </a:p>
          <a:p>
            <a:r>
              <a:rPr lang="en-US" dirty="0"/>
              <a:t>Messages have timestamps</a:t>
            </a:r>
          </a:p>
          <a:p>
            <a:pPr lvl="1"/>
            <a:r>
              <a:rPr lang="en-US" dirty="0"/>
              <a:t>When a process receives a message, it updates its internal counter to the message's timestamp if that timestamp is larger</a:t>
            </a:r>
          </a:p>
        </p:txBody>
      </p:sp>
    </p:spTree>
    <p:extLst>
      <p:ext uri="{BB962C8B-B14F-4D97-AF65-F5344CB8AC3E}">
        <p14:creationId xmlns:p14="http://schemas.microsoft.com/office/powerpoint/2010/main" val="17689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89C5-65C5-4499-80CC-AA87D078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7D92-DA1C-46DE-8608-809F3C463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5772150" cy="485420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Lamport</a:t>
            </a:r>
            <a:r>
              <a:rPr lang="en-US" dirty="0"/>
              <a:t> timestamps only give indirect information about the state of other processes</a:t>
            </a:r>
          </a:p>
          <a:p>
            <a:r>
              <a:rPr lang="en-US" b="1" dirty="0"/>
              <a:t>Vector clocks</a:t>
            </a:r>
            <a:r>
              <a:rPr lang="en-US" dirty="0"/>
              <a:t> extend the idea of </a:t>
            </a:r>
            <a:r>
              <a:rPr lang="en-US" dirty="0" err="1"/>
              <a:t>Lamport</a:t>
            </a:r>
            <a:r>
              <a:rPr lang="en-US" dirty="0"/>
              <a:t> timestamps by making every process keep a counter for every process</a:t>
            </a:r>
          </a:p>
          <a:p>
            <a:r>
              <a:rPr lang="en-US" dirty="0"/>
              <a:t>When a message from one process arrives, the receiving process can update all of its counters based on whatever is larger</a:t>
            </a:r>
          </a:p>
          <a:p>
            <a:r>
              <a:rPr lang="en-US" dirty="0"/>
              <a:t>Vector clocks give much more information about how many events have been experienced by other processes</a:t>
            </a:r>
          </a:p>
        </p:txBody>
      </p:sp>
      <p:pic>
        <p:nvPicPr>
          <p:cNvPr id="3074" name="Picture 2" descr="The events of Figure 9.5.2 with vector clocks">
            <a:extLst>
              <a:ext uri="{FF2B5EF4-FFF2-40B4-BE49-F238E27FC236}">
                <a16:creationId xmlns:a16="http://schemas.microsoft.com/office/drawing/2014/main" id="{D659E25D-DAAA-414D-B6E2-63C6B8FF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630963"/>
            <a:ext cx="5772150" cy="49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A4A8-F904-43A8-A878-7E5F8D46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Storage and 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9FF70-F338-44F5-8F02-E8CC6B8A2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67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A60046-C971-416C-992E-FD78576F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data storage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9654F4-EE4D-4930-9D83-E46E4B65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want to get a file from a web server, you can go to a URL and make an HTTP request</a:t>
            </a:r>
          </a:p>
          <a:p>
            <a:r>
              <a:rPr lang="en-US" dirty="0"/>
              <a:t>Unfortunately, if that server is down or unreachable, you can't get the file</a:t>
            </a:r>
          </a:p>
          <a:p>
            <a:r>
              <a:rPr lang="en-US" dirty="0"/>
              <a:t>For this reason, distributed systems are often used to store data</a:t>
            </a:r>
          </a:p>
          <a:p>
            <a:r>
              <a:rPr lang="en-US" dirty="0"/>
              <a:t>A key feature of distributed data storage is </a:t>
            </a:r>
            <a:r>
              <a:rPr lang="en-US" b="1" dirty="0"/>
              <a:t>replication</a:t>
            </a:r>
            <a:r>
              <a:rPr lang="en-US" dirty="0"/>
              <a:t>, keeping multiple copies of the same data</a:t>
            </a:r>
          </a:p>
          <a:p>
            <a:pPr lvl="1"/>
            <a:r>
              <a:rPr lang="en-US" dirty="0"/>
              <a:t>Replication avoids a single point of failure</a:t>
            </a:r>
          </a:p>
          <a:p>
            <a:pPr lvl="1"/>
            <a:r>
              <a:rPr lang="en-US" dirty="0"/>
              <a:t>If done correctly, replication can also do load balancing, improving performance by providing multiple sources for data</a:t>
            </a:r>
          </a:p>
        </p:txBody>
      </p:sp>
    </p:spTree>
    <p:extLst>
      <p:ext uri="{BB962C8B-B14F-4D97-AF65-F5344CB8AC3E}">
        <p14:creationId xmlns:p14="http://schemas.microsoft.com/office/powerpoint/2010/main" val="29050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E885-5A48-4EA1-A27B-AB1FD831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89DE7-034F-4A13-93D0-FB2F5C69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Google File System (GFS) is a distributed storage system</a:t>
            </a:r>
          </a:p>
          <a:p>
            <a:r>
              <a:rPr lang="en-US" dirty="0"/>
              <a:t>GFS was designed to store Google's internal data, like the data structures used for PageRank</a:t>
            </a:r>
          </a:p>
          <a:p>
            <a:r>
              <a:rPr lang="en-US" dirty="0"/>
              <a:t>Files are often large, so they're broken into chunks</a:t>
            </a:r>
          </a:p>
          <a:p>
            <a:r>
              <a:rPr lang="en-US" dirty="0"/>
              <a:t>Chunks are stored on </a:t>
            </a:r>
            <a:r>
              <a:rPr lang="en-US" dirty="0" err="1"/>
              <a:t>chunkservers</a:t>
            </a:r>
            <a:r>
              <a:rPr lang="en-US" dirty="0"/>
              <a:t> as regular files</a:t>
            </a:r>
          </a:p>
          <a:p>
            <a:r>
              <a:rPr lang="en-US" dirty="0"/>
              <a:t>A master server stores a table mapping files chunks to their locations</a:t>
            </a:r>
          </a:p>
        </p:txBody>
      </p:sp>
    </p:spTree>
    <p:extLst>
      <p:ext uri="{BB962C8B-B14F-4D97-AF65-F5344CB8AC3E}">
        <p14:creationId xmlns:p14="http://schemas.microsoft.com/office/powerpoint/2010/main" val="40266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BEF3-CC73-4735-9B2B-CBB3494E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4499-A75B-4E14-8501-B6E5BF54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GFS was designed by Google for its own purposes</a:t>
            </a:r>
          </a:p>
          <a:p>
            <a:pPr lvl="1"/>
            <a:r>
              <a:rPr lang="en-US" dirty="0"/>
              <a:t>It uses a central server</a:t>
            </a:r>
          </a:p>
          <a:p>
            <a:pPr lvl="1"/>
            <a:r>
              <a:rPr lang="en-US" dirty="0"/>
              <a:t>Servers keep information about each other</a:t>
            </a:r>
          </a:p>
          <a:p>
            <a:r>
              <a:rPr lang="en-US" dirty="0"/>
              <a:t>What if we have no idea what servers are going to be in the network?</a:t>
            </a:r>
          </a:p>
          <a:p>
            <a:r>
              <a:rPr lang="en-US" b="1" dirty="0"/>
              <a:t>Distributed hash tables (DHT)</a:t>
            </a:r>
            <a:r>
              <a:rPr lang="en-US" dirty="0"/>
              <a:t> are an approach for mapping arbitrary objects to arbitrary servers</a:t>
            </a:r>
          </a:p>
          <a:p>
            <a:r>
              <a:rPr lang="en-US" dirty="0"/>
              <a:t>DHTs are a way to organize a peer-to-peer network to avoid query flooding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09A4-A554-4E6C-9932-0B69B99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DHT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F81C-277A-435C-9708-27A21F0F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6198059" cy="46256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Chord was one of the first algorithms for a DHT, introduced in 2001</a:t>
            </a:r>
          </a:p>
          <a:p>
            <a:r>
              <a:rPr lang="en-US" dirty="0"/>
              <a:t>Each node has a unique identifier (often its IP address) that's hashed to provide a location in a circle</a:t>
            </a:r>
          </a:p>
          <a:p>
            <a:pPr lvl="1"/>
            <a:r>
              <a:rPr lang="en-US" dirty="0"/>
              <a:t>If the hash is </a:t>
            </a:r>
            <a:r>
              <a:rPr lang="en-US" b="1" i="1" dirty="0"/>
              <a:t>n</a:t>
            </a:r>
            <a:r>
              <a:rPr lang="en-US" dirty="0"/>
              <a:t> bits long, the DHT can support up to 2</a:t>
            </a:r>
            <a:r>
              <a:rPr lang="en-US" b="1" i="1" baseline="30000" dirty="0"/>
              <a:t>n</a:t>
            </a:r>
            <a:r>
              <a:rPr lang="en-US" dirty="0"/>
              <a:t> nodes</a:t>
            </a:r>
          </a:p>
          <a:p>
            <a:r>
              <a:rPr lang="en-US" dirty="0"/>
              <a:t>Most locations in the circle are empty</a:t>
            </a:r>
          </a:p>
          <a:p>
            <a:r>
              <a:rPr lang="en-US" dirty="0"/>
              <a:t>Each node has a "finger table," tracking successor elements in increasing powers of 2 away on the circle</a:t>
            </a:r>
          </a:p>
          <a:p>
            <a:pPr lvl="1"/>
            <a:r>
              <a:rPr lang="en-US" dirty="0"/>
              <a:t>If the power of 2 node is missing, it tracks the next non-missing node</a:t>
            </a:r>
          </a:p>
          <a:p>
            <a:r>
              <a:rPr lang="en-US" dirty="0"/>
              <a:t>The example on the right is only for 2</a:t>
            </a:r>
            <a:r>
              <a:rPr lang="en-US" baseline="30000" dirty="0"/>
              <a:t>5</a:t>
            </a:r>
            <a:r>
              <a:rPr lang="en-US" dirty="0"/>
              <a:t> = 32 nodes</a:t>
            </a:r>
          </a:p>
        </p:txBody>
      </p:sp>
      <p:pic>
        <p:nvPicPr>
          <p:cNvPr id="5122" name="Picture 2" descr="A Chord ring with up to 32 nodes. Black nodes are live (available); nodes with a red X are considered failed (absent or unavailable)">
            <a:extLst>
              <a:ext uri="{FF2B5EF4-FFF2-40B4-BE49-F238E27FC236}">
                <a16:creationId xmlns:a16="http://schemas.microsoft.com/office/drawing/2014/main" id="{DA8A56BB-4A95-49A4-A0F4-BF52E763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530814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uting a Chord lookup message for key 19 from node 6 to node 21">
            <a:extLst>
              <a:ext uri="{FF2B5EF4-FFF2-40B4-BE49-F238E27FC236}">
                <a16:creationId xmlns:a16="http://schemas.microsoft.com/office/drawing/2014/main" id="{8D7A1016-483B-4D1D-8F5A-5C9C7E24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55157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120883-3C85-4E91-9D99-ACA19379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in Chord DHT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4DD8-C85D-4DC1-9EFF-D39B4B79B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400800" cy="49273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When a file is added, it's hashed</a:t>
            </a:r>
          </a:p>
          <a:p>
            <a:r>
              <a:rPr lang="en-US" dirty="0"/>
              <a:t>Whichever node has that hash value  (or is its successor) is the location of that file</a:t>
            </a:r>
          </a:p>
          <a:p>
            <a:r>
              <a:rPr lang="en-US" dirty="0"/>
              <a:t>On the right, node 6 is looking for a file at location 19 (the successor of 18)</a:t>
            </a:r>
          </a:p>
          <a:p>
            <a:pPr lvl="1"/>
            <a:r>
              <a:rPr lang="en-US" dirty="0"/>
              <a:t>It looks at 6 + 8 = 14, which doesn't exist but has a successor of 16</a:t>
            </a:r>
          </a:p>
          <a:p>
            <a:pPr lvl="1"/>
            <a:r>
              <a:rPr lang="en-US" dirty="0"/>
              <a:t>Then it looks at 16 + 2 = 18, which doesn't exist but has a successor of 21</a:t>
            </a:r>
          </a:p>
          <a:p>
            <a:pPr lvl="1"/>
            <a:r>
              <a:rPr lang="en-US" dirty="0"/>
              <a:t>Node 21 is where the file is supposed to be</a:t>
            </a:r>
          </a:p>
          <a:p>
            <a:r>
              <a:rPr lang="en-US" dirty="0"/>
              <a:t>The details get a little more complex, but the practical result is that a file can be found with O(log </a:t>
            </a:r>
            <a:r>
              <a:rPr lang="en-US" b="1" i="1" dirty="0"/>
              <a:t>n</a:t>
            </a:r>
            <a:r>
              <a:rPr lang="en-US" dirty="0"/>
              <a:t>) requests, where </a:t>
            </a:r>
            <a:r>
              <a:rPr lang="en-US" b="1" i="1" dirty="0"/>
              <a:t>n</a:t>
            </a:r>
            <a:r>
              <a:rPr lang="en-US" dirty="0"/>
              <a:t> is the size of the network</a:t>
            </a:r>
          </a:p>
          <a:p>
            <a:r>
              <a:rPr lang="en-US" dirty="0"/>
              <a:t>Replication is done by caching files at nodes that were part of the lookup to find the file</a:t>
            </a:r>
          </a:p>
        </p:txBody>
      </p:sp>
    </p:spTree>
    <p:extLst>
      <p:ext uri="{BB962C8B-B14F-4D97-AF65-F5344CB8AC3E}">
        <p14:creationId xmlns:p14="http://schemas.microsoft.com/office/powerpoint/2010/main" val="30488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B6FC-EC9A-4150-B448-E1B3F336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335B-A616-472A-B860-D05031BD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Race conditions are a central problem with threads</a:t>
            </a:r>
          </a:p>
          <a:p>
            <a:r>
              <a:rPr lang="en-US" dirty="0"/>
              <a:t>Thread scheduling is non-deterministic</a:t>
            </a:r>
          </a:p>
          <a:p>
            <a:pPr lvl="1"/>
            <a:r>
              <a:rPr lang="en-US" dirty="0"/>
              <a:t>It's often impossible to predict when the statements from one thread are going to be executed with respect to those in another thread</a:t>
            </a:r>
          </a:p>
          <a:p>
            <a:pPr lvl="1"/>
            <a:r>
              <a:rPr lang="en-US" dirty="0"/>
              <a:t>If the statements modify the same memory, the results can be inconsistent</a:t>
            </a:r>
          </a:p>
          <a:p>
            <a:r>
              <a:rPr lang="en-US" dirty="0"/>
              <a:t>One of the most frustrating issues with race conditions is that they can occur rarely</a:t>
            </a:r>
          </a:p>
          <a:p>
            <a:pPr lvl="1"/>
            <a:r>
              <a:rPr lang="en-US" dirty="0"/>
              <a:t>This means that you can run your program 1,000 times with no problems, only to crash badly on time 1,001</a:t>
            </a:r>
          </a:p>
        </p:txBody>
      </p:sp>
    </p:spTree>
    <p:extLst>
      <p:ext uri="{BB962C8B-B14F-4D97-AF65-F5344CB8AC3E}">
        <p14:creationId xmlns:p14="http://schemas.microsoft.com/office/powerpoint/2010/main" val="19400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18BA-382C-4C6A-8363-ADED649E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in Distributed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C631D-3CF7-4476-AF88-160D7886D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9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722C-B215-4FD5-ADEF-C1EB9070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4DE-CAC3-4DC1-BAEB-C9A4807C0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Reaching consensus is the goal of many distributed protocols</a:t>
            </a:r>
          </a:p>
          <a:p>
            <a:r>
              <a:rPr lang="en-US" dirty="0"/>
              <a:t>To reach consensus, a protocol must have three properties:</a:t>
            </a:r>
          </a:p>
          <a:p>
            <a:pPr lvl="1"/>
            <a:r>
              <a:rPr lang="en-US" b="1" dirty="0"/>
              <a:t>Termination:</a:t>
            </a:r>
            <a:r>
              <a:rPr lang="en-US" dirty="0"/>
              <a:t> Every correct (non-failing) process will eventually decide on a value</a:t>
            </a:r>
          </a:p>
          <a:p>
            <a:pPr lvl="1"/>
            <a:r>
              <a:rPr lang="en-US" b="1" dirty="0"/>
              <a:t>Integrity:</a:t>
            </a:r>
            <a:r>
              <a:rPr lang="en-US" dirty="0"/>
              <a:t> If every correct process proposes the same value, any correct process must decide that value</a:t>
            </a:r>
          </a:p>
          <a:p>
            <a:pPr lvl="1"/>
            <a:r>
              <a:rPr lang="en-US" b="1" dirty="0"/>
              <a:t>Agreement:</a:t>
            </a:r>
            <a:r>
              <a:rPr lang="en-US" dirty="0"/>
              <a:t> All correct processes decide the same value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In GFS, a consensus protocol could tell any node whether a particular file was on a particular node</a:t>
            </a:r>
          </a:p>
          <a:p>
            <a:pPr lvl="1"/>
            <a:r>
              <a:rPr lang="en-US" dirty="0"/>
              <a:t>In NTP, nodes will be able to agree on synchronized time</a:t>
            </a:r>
          </a:p>
        </p:txBody>
      </p:sp>
    </p:spTree>
    <p:extLst>
      <p:ext uri="{BB962C8B-B14F-4D97-AF65-F5344CB8AC3E}">
        <p14:creationId xmlns:p14="http://schemas.microsoft.com/office/powerpoint/2010/main" val="3003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8BA-3F68-4A4C-9A9A-35E26DA9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DD50-0A27-42EC-BA2F-8BC3B2E2D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processes do fail in distributed systems</a:t>
            </a:r>
          </a:p>
          <a:p>
            <a:r>
              <a:rPr lang="en-US" dirty="0"/>
              <a:t>Failure could mean making some error, crashing, going into an infinite loop, or losing connection to the network</a:t>
            </a:r>
          </a:p>
          <a:p>
            <a:pPr lvl="1"/>
            <a:r>
              <a:rPr lang="en-US" dirty="0"/>
              <a:t>Processes could even be malicious, trying to undermine the system</a:t>
            </a:r>
          </a:p>
          <a:p>
            <a:r>
              <a:rPr lang="en-US" dirty="0"/>
              <a:t>Even in the face of (many?) failures, we'd like the distributed system to reach consensus</a:t>
            </a:r>
          </a:p>
          <a:p>
            <a:r>
              <a:rPr lang="en-US" dirty="0"/>
              <a:t>A common analogy used to describe this problem is the Byzantine generals problem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D3E9-9874-46F8-8ED4-46CEB7E0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generals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7E437-359F-4072-B23D-6EEC9B45D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version of the Byzantine generals problem imagines:</a:t>
            </a:r>
          </a:p>
          <a:p>
            <a:pPr lvl="1"/>
            <a:r>
              <a:rPr lang="en-US" dirty="0"/>
              <a:t>One general is the commander who decides what to do</a:t>
            </a:r>
          </a:p>
          <a:p>
            <a:pPr lvl="1"/>
            <a:r>
              <a:rPr lang="en-US" dirty="0"/>
              <a:t>The other two are lieutenants who check with each other to make sure that they got the same message from the commander</a:t>
            </a:r>
          </a:p>
          <a:p>
            <a:r>
              <a:rPr lang="en-US" dirty="0"/>
              <a:t>What if there's one bad general?</a:t>
            </a:r>
          </a:p>
          <a:p>
            <a:pPr lvl="1"/>
            <a:r>
              <a:rPr lang="en-US" dirty="0"/>
              <a:t>A bad commander could send retreat to one lieutenant and attack to the other</a:t>
            </a:r>
          </a:p>
          <a:p>
            <a:pPr lvl="1"/>
            <a:r>
              <a:rPr lang="en-US" dirty="0"/>
              <a:t>A bad lieutenant could receive attack from the commander but send retreat to the other lieutenant</a:t>
            </a:r>
          </a:p>
          <a:p>
            <a:pPr lvl="1"/>
            <a:r>
              <a:rPr lang="en-US" dirty="0"/>
              <a:t>A good lieutenant couldn't distinguish between those two situations</a:t>
            </a:r>
          </a:p>
        </p:txBody>
      </p:sp>
    </p:spTree>
    <p:extLst>
      <p:ext uri="{BB962C8B-B14F-4D97-AF65-F5344CB8AC3E}">
        <p14:creationId xmlns:p14="http://schemas.microsoft.com/office/powerpoint/2010/main" val="17124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EAC6-4079-4DC8-AB45-5C43EAF7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on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7F129-F66C-4D89-85A4-E2EFD80F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Consensus is hard</a:t>
            </a:r>
          </a:p>
          <a:p>
            <a:pPr lvl="1"/>
            <a:r>
              <a:rPr lang="en-US" dirty="0"/>
              <a:t>Failing processes can mess things up for correct processes</a:t>
            </a:r>
          </a:p>
          <a:p>
            <a:pPr lvl="1"/>
            <a:r>
              <a:rPr lang="en-US" dirty="0"/>
              <a:t>Because there's limited information, a process can appear to be correct to one part of the system and failing to another</a:t>
            </a:r>
          </a:p>
          <a:p>
            <a:r>
              <a:rPr lang="en-US" dirty="0"/>
              <a:t>A </a:t>
            </a:r>
            <a:r>
              <a:rPr lang="en-US" b="1" dirty="0"/>
              <a:t>Byzantine failure</a:t>
            </a:r>
            <a:r>
              <a:rPr lang="en-US" dirty="0"/>
              <a:t> is exactly this kind</a:t>
            </a:r>
          </a:p>
          <a:p>
            <a:pPr lvl="1"/>
            <a:r>
              <a:rPr lang="en-US" dirty="0"/>
              <a:t>There's conflicting information, and it's impossible to determine what's reliable</a:t>
            </a:r>
          </a:p>
        </p:txBody>
      </p:sp>
    </p:spTree>
    <p:extLst>
      <p:ext uri="{BB962C8B-B14F-4D97-AF65-F5344CB8AC3E}">
        <p14:creationId xmlns:p14="http://schemas.microsoft.com/office/powerpoint/2010/main" val="2480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F240-F462-4657-862D-563C383E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1/3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D5EAB-8B2F-4C15-AD7D-558C8EB2A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4770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It's not an accident that the number of generals chosen is three</a:t>
            </a:r>
          </a:p>
          <a:p>
            <a:r>
              <a:rPr lang="en-US" dirty="0"/>
              <a:t>If strictly less than 1/3 of the nodes are failing, it's possible to achieve consensus</a:t>
            </a:r>
          </a:p>
          <a:p>
            <a:r>
              <a:rPr lang="en-US" dirty="0"/>
              <a:t>If we extend the problem to four generals (three lieutenants), then generals who are working can decide on a consensus using majority rule</a:t>
            </a:r>
          </a:p>
          <a:p>
            <a:r>
              <a:rPr lang="en-US" dirty="0"/>
              <a:t>Even a bad commander who issues confusing orders won't mess up the system</a:t>
            </a:r>
          </a:p>
          <a:p>
            <a:r>
              <a:rPr lang="en-US" dirty="0"/>
              <a:t>However, knowing what the consensus is doesn't tell us which nodes are failing</a:t>
            </a:r>
          </a:p>
          <a:p>
            <a:r>
              <a:rPr lang="en-US" dirty="0"/>
              <a:t>Also, this 1/3 limit depends on synchronous communication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onsensus is possible even if the failing process is the commander">
            <a:extLst>
              <a:ext uri="{FF2B5EF4-FFF2-40B4-BE49-F238E27FC236}">
                <a16:creationId xmlns:a16="http://schemas.microsoft.com/office/drawing/2014/main" id="{D4916E8B-2A92-4F1B-A99B-E0297427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362200"/>
            <a:ext cx="5019675" cy="33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D8948-D532-4AC9-9A29-12552D75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CCE2F-90B5-4C71-81E3-E22E38BE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Blockchains are a form of distributed ledger</a:t>
            </a:r>
          </a:p>
          <a:p>
            <a:r>
              <a:rPr lang="en-US" dirty="0"/>
              <a:t>Unlike banks, which are centralized authorities for transactions that have occurred at the banks, blockchains try to record transactions in a distributed way with </a:t>
            </a:r>
            <a:r>
              <a:rPr lang="en-US" i="1" dirty="0"/>
              <a:t>no</a:t>
            </a:r>
            <a:r>
              <a:rPr lang="en-US" dirty="0"/>
              <a:t> central authority</a:t>
            </a:r>
          </a:p>
          <a:p>
            <a:r>
              <a:rPr lang="en-US" dirty="0"/>
              <a:t>Although similar ideas existed before, blockchains as we know them were invented by Satoshi Nakamoto (real identity unknown) in 2008</a:t>
            </a:r>
          </a:p>
          <a:p>
            <a:r>
              <a:rPr lang="en-US" dirty="0"/>
              <a:t>The original blockchain idea was intended to keep track of bitcoin transactions</a:t>
            </a:r>
          </a:p>
          <a:p>
            <a:r>
              <a:rPr lang="en-US" dirty="0"/>
              <a:t>Now, most cryptocurrencies use some form of blockchain to track transactions</a:t>
            </a:r>
          </a:p>
        </p:txBody>
      </p:sp>
    </p:spTree>
    <p:extLst>
      <p:ext uri="{BB962C8B-B14F-4D97-AF65-F5344CB8AC3E}">
        <p14:creationId xmlns:p14="http://schemas.microsoft.com/office/powerpoint/2010/main" val="693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DA17-B60B-44B7-86EA-C71A2EFA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23E1-389C-4B7C-B0BE-E7CDBA81B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Blockchains are distributed systems that can be used to record almost anything</a:t>
            </a:r>
          </a:p>
          <a:p>
            <a:r>
              <a:rPr lang="en-US" dirty="0"/>
              <a:t>But their use has been dominated by cryptocurrency</a:t>
            </a:r>
          </a:p>
          <a:p>
            <a:r>
              <a:rPr lang="en-US" dirty="0"/>
              <a:t>A central problem that any digital money faces is </a:t>
            </a:r>
            <a:r>
              <a:rPr lang="en-US" b="1" dirty="0"/>
              <a:t>double-spending</a:t>
            </a:r>
          </a:p>
          <a:p>
            <a:pPr lvl="1"/>
            <a:r>
              <a:rPr lang="en-US" dirty="0"/>
              <a:t>What stops someone from spending a digital token more than once?</a:t>
            </a:r>
          </a:p>
          <a:p>
            <a:r>
              <a:rPr lang="en-US" dirty="0"/>
              <a:t>Transactions are recorded in blockchains</a:t>
            </a:r>
          </a:p>
          <a:p>
            <a:r>
              <a:rPr lang="en-US" dirty="0"/>
              <a:t>Two competing blockchains could record different transactions, but the longer chain is considered the valid one</a:t>
            </a:r>
          </a:p>
        </p:txBody>
      </p:sp>
    </p:spTree>
    <p:extLst>
      <p:ext uri="{BB962C8B-B14F-4D97-AF65-F5344CB8AC3E}">
        <p14:creationId xmlns:p14="http://schemas.microsoft.com/office/powerpoint/2010/main" val="17903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7C27-E8D9-43BD-B103-66F4E4E2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BE12-D67B-44DF-8921-28F89DFF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Blockchains are built by recording transactions along with other data that hashes in a specified pattern</a:t>
            </a:r>
          </a:p>
          <a:p>
            <a:pPr lvl="1"/>
            <a:r>
              <a:rPr lang="en-US" dirty="0"/>
              <a:t>Usually, a hash value with a certain number of zeroes at the beginning</a:t>
            </a:r>
          </a:p>
          <a:p>
            <a:r>
              <a:rPr lang="en-US" dirty="0"/>
              <a:t>It's easy to check that the transaction has the right hash value</a:t>
            </a:r>
          </a:p>
          <a:p>
            <a:r>
              <a:rPr lang="en-US" dirty="0"/>
              <a:t>But it's computationally difficult to generate data that has a hash with a certain number of zeroes at the beginning</a:t>
            </a:r>
          </a:p>
          <a:p>
            <a:r>
              <a:rPr lang="en-US" dirty="0"/>
              <a:t>And that's what mining is: Trying random strings until something has the right hash value</a:t>
            </a:r>
          </a:p>
          <a:p>
            <a:r>
              <a:rPr lang="en-US" dirty="0"/>
              <a:t>Since a large number of strings will have the right hash value, an entity with more than 50% of the computational power working on a blockchain network could outpace everyone else writing transactions, taking control of it</a:t>
            </a:r>
          </a:p>
        </p:txBody>
      </p:sp>
    </p:spTree>
    <p:extLst>
      <p:ext uri="{BB962C8B-B14F-4D97-AF65-F5344CB8AC3E}">
        <p14:creationId xmlns:p14="http://schemas.microsoft.com/office/powerpoint/2010/main" val="27839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F9E6-17E1-4E85-B8E0-14FAFF67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You Should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9BE7-9195-4D00-8BF9-1E938A243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0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486D-BD24-4B60-9C86-A4095E5D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CBE-1570-4EFC-8134-A4177EFE2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8730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critical section</a:t>
            </a:r>
            <a:r>
              <a:rPr lang="en-US" dirty="0"/>
              <a:t> is a series of statements that </a:t>
            </a:r>
            <a:r>
              <a:rPr lang="en-US" i="1" dirty="0"/>
              <a:t>must</a:t>
            </a:r>
            <a:r>
              <a:rPr lang="en-US" dirty="0"/>
              <a:t> be executed atomically to get the right result</a:t>
            </a:r>
          </a:p>
          <a:p>
            <a:r>
              <a:rPr lang="en-US" b="1" dirty="0"/>
              <a:t>Atomic </a:t>
            </a:r>
            <a:r>
              <a:rPr lang="en-US" dirty="0"/>
              <a:t>execution means that all the statements happen as if they happened at once, without other statements from other threads interfering</a:t>
            </a:r>
          </a:p>
          <a:p>
            <a:r>
              <a:rPr lang="en-US" dirty="0"/>
              <a:t>Even statements that look atomic like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/>
              <a:t> are actually several different operations in assembly language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37749-9234-48DC-B920-0C636DA3B312}"/>
              </a:ext>
            </a:extLst>
          </p:cNvPr>
          <p:cNvSpPr/>
          <p:nvPr/>
        </p:nvSpPr>
        <p:spPr>
          <a:xfrm>
            <a:off x="609600" y="4648200"/>
            <a:ext cx="10972800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_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globalvar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(%rip),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copy from memory into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register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$1,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increment the value in the register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_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globalvar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(%rip) 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store the result back into memory</a:t>
            </a:r>
          </a:p>
        </p:txBody>
      </p:sp>
    </p:spTree>
    <p:extLst>
      <p:ext uri="{BB962C8B-B14F-4D97-AF65-F5344CB8AC3E}">
        <p14:creationId xmlns:p14="http://schemas.microsoft.com/office/powerpoint/2010/main" val="36729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EB84E-D0D7-4B85-BBBF-4ED03153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manipulation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1F93B-322E-4BFB-A742-34DE8D41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75192"/>
            <a:ext cx="11201400" cy="5082808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000" dirty="0"/>
              <a:t>String manipulation is annoying but necessary in C</a:t>
            </a:r>
          </a:p>
          <a:p>
            <a:r>
              <a:rPr lang="en-US" sz="2000" dirty="0"/>
              <a:t>You should be able to use the following functions: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sz="1400" dirty="0"/>
              <a:t>Appends the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/>
              <a:t> to the end of the string pointed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strncat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pPr lvl="2"/>
            <a:r>
              <a:rPr lang="en-US" sz="1400" dirty="0"/>
              <a:t>Appends the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/>
              <a:t> to the end of the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400" dirty="0"/>
              <a:t>, up to n characters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strchr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*str, int c)</a:t>
            </a:r>
          </a:p>
          <a:p>
            <a:pPr lvl="2"/>
            <a:r>
              <a:rPr lang="en-US" sz="1400" dirty="0"/>
              <a:t>Searches for the first occurrence of the character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/>
              <a:t> (an unsigned char) in the string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*str1, const char *str2)</a:t>
            </a:r>
          </a:p>
          <a:p>
            <a:pPr lvl="2"/>
            <a:r>
              <a:rPr lang="en-US" sz="1400" dirty="0"/>
              <a:t>Compares strings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str1</a:t>
            </a:r>
            <a:r>
              <a:rPr lang="en-US" sz="1400" dirty="0"/>
              <a:t> 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str2</a:t>
            </a: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*str1, const char *str2,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pPr lvl="2"/>
            <a:r>
              <a:rPr lang="en-US" sz="1400" dirty="0"/>
              <a:t>Compares at most the first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/>
              <a:t> bytes of strings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str1</a:t>
            </a:r>
            <a:r>
              <a:rPr lang="en-US" sz="1400" dirty="0"/>
              <a:t> 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str2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>
              <a:lnSpc>
                <a:spcPct val="110000"/>
              </a:lnSpc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sz="1400" dirty="0"/>
              <a:t>Copies the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/>
              <a:t> into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pPr lvl="2"/>
            <a:r>
              <a:rPr lang="en-US" sz="1400" dirty="0"/>
              <a:t>Copies up to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/>
              <a:t> characters from the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/>
              <a:t> into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*str)</a:t>
            </a:r>
          </a:p>
          <a:p>
            <a:pPr lvl="2"/>
            <a:r>
              <a:rPr lang="en-US" sz="1400" dirty="0"/>
              <a:t>Computes the length of the string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*haystack, const char *needle)</a:t>
            </a:r>
          </a:p>
          <a:p>
            <a:pPr lvl="2"/>
            <a:r>
              <a:rPr lang="en-US" sz="1400" dirty="0"/>
              <a:t>Finds the first occurrence of string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needle</a:t>
            </a:r>
            <a:r>
              <a:rPr lang="en-US" sz="1400" dirty="0"/>
              <a:t> in the string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haystack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*str, const char 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delim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sz="1400" dirty="0"/>
              <a:t>Breaks string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400" dirty="0"/>
              <a:t> into a series of tokens separated by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delim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2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DDC9-4A9B-4134-AB0B-ECBF7C13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BDB14-1BA6-4EBA-8E68-2101F76F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File I/O is the key abstraction for all I/O in Linux</a:t>
            </a:r>
          </a:p>
          <a:p>
            <a:r>
              <a:rPr lang="en-US" dirty="0"/>
              <a:t>So you should be able to use the following functions: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open (char *path, int flags, int perms)</a:t>
            </a:r>
          </a:p>
          <a:p>
            <a:pPr lvl="2"/>
            <a:r>
              <a:rPr lang="en-US" dirty="0"/>
              <a:t>Open the file specified by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</a:p>
          <a:p>
            <a:pPr lvl="2"/>
            <a:r>
              <a:rPr lang="en-US" dirty="0"/>
              <a:t>Possible flags: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O_RDONLY</a:t>
            </a:r>
            <a:r>
              <a:rPr lang="en-US" dirty="0"/>
              <a:t>,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O_WRONLY</a:t>
            </a:r>
            <a:r>
              <a:rPr lang="en-US" dirty="0"/>
              <a:t>,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O_RDWR</a:t>
            </a:r>
            <a:r>
              <a:rPr lang="en-US" dirty="0"/>
              <a:t>,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O_CREAT</a:t>
            </a:r>
            <a:r>
              <a:rPr lang="en-US" dirty="0"/>
              <a:t>,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O_APPEND</a:t>
            </a:r>
            <a:r>
              <a:rPr lang="en-US" dirty="0"/>
              <a:t>,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O_TRUNC</a:t>
            </a:r>
          </a:p>
          <a:p>
            <a:pPr lvl="2"/>
            <a:r>
              <a:rPr lang="en-US" dirty="0"/>
              <a:t>Permissions: Only needed when creating a file, and octal values are the easiest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close(int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Close the file given by file descriptor </a:t>
            </a:r>
            <a:r>
              <a:rPr lang="en-US" sz="2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endParaRPr lang="en-US" sz="2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read 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*buffer, int size)</a:t>
            </a:r>
          </a:p>
          <a:p>
            <a:pPr lvl="2"/>
            <a:r>
              <a:rPr lang="en-US" dirty="0"/>
              <a:t>Read from file descriptor </a:t>
            </a:r>
            <a:r>
              <a:rPr lang="en-US" sz="2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dirty="0"/>
              <a:t> into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dirty="0"/>
              <a:t> a maximum of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 bytes</a:t>
            </a:r>
          </a:p>
          <a:p>
            <a:pPr lvl="2"/>
            <a:r>
              <a:rPr lang="en-US" dirty="0"/>
              <a:t>Returns the number of bytes successfully read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write(int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*buffer, int size)</a:t>
            </a:r>
          </a:p>
          <a:p>
            <a:pPr lvl="2"/>
            <a:r>
              <a:rPr lang="en-US" dirty="0"/>
              <a:t>Write from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dirty="0"/>
              <a:t> into file descriptor </a:t>
            </a:r>
            <a:r>
              <a:rPr lang="en-US" sz="2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dirty="0"/>
              <a:t> a maximum of 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 bytes</a:t>
            </a:r>
          </a:p>
          <a:p>
            <a:pPr lvl="2"/>
            <a:r>
              <a:rPr lang="en-US" dirty="0"/>
              <a:t>Returns the number of bytes successfully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9AA7-30D6-4504-9081-B99F20D4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B9E7-72C2-4074-8E59-71279DA2D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You should know these pretty well: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pid_t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fork (void)</a:t>
            </a:r>
          </a:p>
          <a:p>
            <a:pPr lvl="2"/>
            <a:r>
              <a:rPr lang="en-US" dirty="0"/>
              <a:t>Fork a new version of the current process at exactly the same point in the program</a:t>
            </a: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 *path, char *arg0, ..., NULL)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 *path, char *arg0, ..., NULL, char*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 *file, char *arg0, ..., NULL)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 *path, char 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 *path, char 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[], char 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 *file, char 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fontAlgn="ctr"/>
            <a:r>
              <a:rPr lang="en-US" dirty="0"/>
              <a:t>Execute a process (replacing the current process) with the given arguments and environment variables</a:t>
            </a:r>
          </a:p>
          <a:p>
            <a:pPr lvl="1" font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wait(int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stat_loc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 fontAlgn="ctr"/>
            <a:r>
              <a:rPr lang="en-US" dirty="0"/>
              <a:t>Wait for all child processes to finish</a:t>
            </a: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pipe(int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pipefd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[2])</a:t>
            </a:r>
          </a:p>
          <a:p>
            <a:pPr lvl="2" fontAlgn="ctr"/>
            <a:r>
              <a:rPr lang="en-US" dirty="0"/>
              <a:t>Create a pipe where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pipefd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dirty="0"/>
              <a:t> is the reading end of the pipe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pipefd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  <a:r>
              <a:rPr lang="en-US" dirty="0"/>
              <a:t> is the writing end</a:t>
            </a:r>
          </a:p>
          <a:p>
            <a:pPr lvl="1" font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dup2(int actual, int replaced)</a:t>
            </a:r>
          </a:p>
          <a:p>
            <a:pPr lvl="2" fontAlgn="ctr"/>
            <a:r>
              <a:rPr lang="en-US" dirty="0"/>
              <a:t>All reads from and writes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replaced</a:t>
            </a:r>
            <a:r>
              <a:rPr lang="en-US" dirty="0"/>
              <a:t> will actually be read from or written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actual</a:t>
            </a:r>
          </a:p>
          <a:p>
            <a:pPr lvl="1" fontAlgn="ctr"/>
            <a:endParaRPr lang="en-US" sz="36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0DE4-0D8A-44F2-B747-B425B615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6454-B16D-4E30-BDB6-710D67003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You don't need to have these functions memorized, but you should be familiar enough to read them in code and understand them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socket (int domain, int type, int protocol)</a:t>
            </a:r>
          </a:p>
          <a:p>
            <a:pPr lvl="2"/>
            <a:r>
              <a:rPr lang="en-US" dirty="0"/>
              <a:t>Create a socket, which will work like a file descriptor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bind (int socket, const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Bind the socket to a port</a:t>
            </a:r>
          </a:p>
          <a:p>
            <a:pPr lvl="1"/>
            <a:r>
              <a:rPr lang="sv-SE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listen (int socket, int backlog)</a:t>
            </a:r>
          </a:p>
          <a:p>
            <a:pPr lvl="2"/>
            <a:r>
              <a:rPr lang="en-US" dirty="0"/>
              <a:t>Set up the socket for listening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accept (int socket,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Accept an incoming connection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connect (int socket, const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Connect to a listening socket</a:t>
            </a:r>
          </a:p>
          <a:p>
            <a:pPr lvl="1"/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4B7B-77A0-42BC-8177-7F658E40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4499-8696-4681-979B-1A4B2FA6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don't need to have these functions memorized, but you should be familiar enough to read them in code and understand them: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*thread, const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void(*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)(void*), void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Create a new thread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(void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value_ptr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Exit from the current thread, possibly returning a result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thread, void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value_ptr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Wait for a thread to end (getting a pointer to its result, if any)</a:t>
            </a:r>
          </a:p>
        </p:txBody>
      </p:sp>
    </p:spTree>
    <p:extLst>
      <p:ext uri="{BB962C8B-B14F-4D97-AF65-F5344CB8AC3E}">
        <p14:creationId xmlns:p14="http://schemas.microsoft.com/office/powerpoint/2010/main" val="23218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C1EE-F28F-4D03-9EAD-F7E3ED80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D654D-C83E-47BE-9CCA-B472A47C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You don't need to have these functions memorized, but you should be familiar enough to read them in code and understand them:</a:t>
            </a:r>
          </a:p>
          <a:p>
            <a:pPr lvl="1">
              <a:defRPr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sem_open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(const char *name, int flag,</a:t>
            </a:r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mode, unsigned int value */ )</a:t>
            </a:r>
          </a:p>
          <a:p>
            <a:pPr lvl="2"/>
            <a:r>
              <a:rPr lang="en-US" dirty="0"/>
              <a:t>Return (and possibly create) a named semaphore, using the usual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dirty="0"/>
              <a:t> constants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dirty="0"/>
              <a:t> determines the initial value of the semaphore (often 0)</a:t>
            </a:r>
          </a:p>
          <a:p>
            <a:pPr lvl="1"/>
            <a:r>
              <a:rPr lang="pt-BR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sem_wait (sem_t *sem)</a:t>
            </a:r>
          </a:p>
          <a:p>
            <a:pPr lvl="2"/>
            <a:r>
              <a:rPr lang="en-US" dirty="0"/>
              <a:t>Block if the semaphore's value is 0, decrement after continuing</a:t>
            </a:r>
          </a:p>
          <a:p>
            <a:pPr lvl="1"/>
            <a:r>
              <a:rPr lang="pt-BR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sem_post (sem_t *sem)</a:t>
            </a:r>
          </a:p>
          <a:p>
            <a:pPr lvl="2"/>
            <a:r>
              <a:rPr lang="en-US" dirty="0"/>
              <a:t>Increment the semaphore's value, unblocking a process if the value is 0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pthread_mutex_init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*mutex,</a:t>
            </a:r>
          </a:p>
          <a:p>
            <a:pPr marL="457200" lvl="1" indent="0">
              <a:buNone/>
            </a:pP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const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pthread_mutexattr_t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Create a mutex with the specified attributes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*mutex)</a:t>
            </a:r>
          </a:p>
          <a:p>
            <a:pPr lvl="2"/>
            <a:r>
              <a:rPr lang="en-US" dirty="0"/>
              <a:t>Acquire a mutex, blocking until you succeed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*mutex)</a:t>
            </a:r>
          </a:p>
          <a:p>
            <a:pPr lvl="2"/>
            <a:r>
              <a:rPr lang="en-US" dirty="0"/>
              <a:t>Release the mutex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 lvl="1">
              <a:defRPr/>
            </a:pPr>
            <a:endParaRPr lang="en-US" sz="2300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next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Assignment 8</a:t>
            </a:r>
          </a:p>
          <a:p>
            <a:pPr lvl="1"/>
            <a:r>
              <a:rPr lang="en-US" b="1" dirty="0"/>
              <a:t>Due tonight before midnight!</a:t>
            </a:r>
          </a:p>
          <a:p>
            <a:r>
              <a:rPr lang="en-US" b="1" dirty="0"/>
              <a:t>Study for the final exam:</a:t>
            </a:r>
          </a:p>
          <a:p>
            <a:pPr lvl="1"/>
            <a:r>
              <a:rPr lang="en-US" b="1" dirty="0"/>
              <a:t>Wednesday, </a:t>
            </a:r>
            <a:r>
              <a:rPr lang="en-US" b="1"/>
              <a:t>April 30, 2025</a:t>
            </a:r>
            <a:endParaRPr lang="en-US" b="1" dirty="0"/>
          </a:p>
          <a:p>
            <a:pPr lvl="1"/>
            <a:r>
              <a:rPr lang="en-US" b="1" dirty="0"/>
              <a:t>8:00 – 10:00 a.m.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F510-654B-4BE6-A44A-A1A7CCFE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1E726-A907-4E1B-BF98-D514002ED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two threads that share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variable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dirty="0"/>
              <a:t> that is initially set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the largest and smallest values that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dirty="0"/>
              <a:t> could have after these threads run to completion?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0145-996E-4A4B-82AF-247FC622FBBF}"/>
              </a:ext>
            </a:extLst>
          </p:cNvPr>
          <p:cNvGrpSpPr/>
          <p:nvPr/>
        </p:nvGrpSpPr>
        <p:grpSpPr>
          <a:xfrm>
            <a:off x="228600" y="3074275"/>
            <a:ext cx="5638800" cy="1866605"/>
            <a:chOff x="635000" y="2933995"/>
            <a:chExt cx="4648200" cy="18666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C2192D-F82F-445B-8769-C986A9BF7681}"/>
                </a:ext>
              </a:extLst>
            </p:cNvPr>
            <p:cNvSpPr/>
            <p:nvPr/>
          </p:nvSpPr>
          <p:spPr>
            <a:xfrm>
              <a:off x="635000" y="3439160"/>
              <a:ext cx="4648200" cy="13614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0; </a:t>
              </a:r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&lt; 200; ++</a:t>
              </a:r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	++global;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745C0C-5572-496C-AEC8-440E5C3A43C2}"/>
                </a:ext>
              </a:extLst>
            </p:cNvPr>
            <p:cNvSpPr txBox="1"/>
            <p:nvPr/>
          </p:nvSpPr>
          <p:spPr>
            <a:xfrm>
              <a:off x="2006600" y="2933995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Thread 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55C9A1-3524-4985-ABEB-801B61FB7AB4}"/>
              </a:ext>
            </a:extLst>
          </p:cNvPr>
          <p:cNvGrpSpPr/>
          <p:nvPr/>
        </p:nvGrpSpPr>
        <p:grpSpPr>
          <a:xfrm>
            <a:off x="6248400" y="3046060"/>
            <a:ext cx="5638800" cy="1906940"/>
            <a:chOff x="6883400" y="2157060"/>
            <a:chExt cx="5638800" cy="19069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436F29-269D-41CB-8F45-D55854AE9F4A}"/>
                </a:ext>
              </a:extLst>
            </p:cNvPr>
            <p:cNvSpPr/>
            <p:nvPr/>
          </p:nvSpPr>
          <p:spPr>
            <a:xfrm>
              <a:off x="6883400" y="2702560"/>
              <a:ext cx="5638800" cy="13614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j = 0; j &lt; 300; ++j)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	++global;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7CC202-D648-47E4-ACDD-B642F88AA56B}"/>
                </a:ext>
              </a:extLst>
            </p:cNvPr>
            <p:cNvSpPr txBox="1"/>
            <p:nvPr/>
          </p:nvSpPr>
          <p:spPr>
            <a:xfrm>
              <a:off x="8750300" y="215706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Thread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59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742C-A21B-46E4-AF62-B62CBA61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A66E-3B5F-4277-8827-077DA505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functions are </a:t>
            </a:r>
            <a:r>
              <a:rPr lang="en-US" b="1" dirty="0"/>
              <a:t>thread safe</a:t>
            </a:r>
            <a:r>
              <a:rPr lang="en-US" dirty="0"/>
              <a:t>, meaning that they can be called by many threads at the same time and still give the right answers</a:t>
            </a:r>
          </a:p>
          <a:p>
            <a:r>
              <a:rPr lang="en-US" dirty="0"/>
              <a:t>Other functions are not thread safe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The usual reason that functions are not thread safe is because they contain static local variables</a:t>
            </a:r>
          </a:p>
          <a:p>
            <a:r>
              <a:rPr lang="en-US" dirty="0"/>
              <a:t>Because these variables are shared by all threads, they can become corrupted</a:t>
            </a:r>
          </a:p>
        </p:txBody>
      </p:sp>
    </p:spTree>
    <p:extLst>
      <p:ext uri="{BB962C8B-B14F-4D97-AF65-F5344CB8AC3E}">
        <p14:creationId xmlns:p14="http://schemas.microsoft.com/office/powerpoint/2010/main" val="36355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FB09-450B-42BC-9B90-5AE827DC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2524E-A77F-41B9-B2E4-6EB4E34BC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9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EDBCAE-818E-439F-B0FB-D51F382C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17F1F-A720-496B-8B33-F062930C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Just as we could create a new process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there are libraries for making new threads</a:t>
            </a:r>
          </a:p>
          <a:p>
            <a:r>
              <a:rPr lang="en-US" dirty="0"/>
              <a:t>POSIX threads (also called </a:t>
            </a:r>
            <a:r>
              <a:rPr lang="en-US" dirty="0" err="1"/>
              <a:t>pthreads</a:t>
            </a:r>
            <a:r>
              <a:rPr lang="en-US" dirty="0"/>
              <a:t>) are perhaps the most widely used thread library</a:t>
            </a:r>
          </a:p>
          <a:p>
            <a:pPr lvl="1"/>
            <a:r>
              <a:rPr lang="en-US" dirty="0"/>
              <a:t>Windows (of course) has its own threading library, though people have built POSIX-like libraries on top of it</a:t>
            </a:r>
          </a:p>
          <a:p>
            <a:r>
              <a:rPr lang="en-US" dirty="0"/>
              <a:t>Key POSIX concepts</a:t>
            </a:r>
          </a:p>
          <a:p>
            <a:pPr lvl="1"/>
            <a:r>
              <a:rPr lang="en-US" dirty="0"/>
              <a:t>Creating a thread starts it running</a:t>
            </a:r>
          </a:p>
          <a:p>
            <a:pPr lvl="1"/>
            <a:r>
              <a:rPr lang="en-US" dirty="0"/>
              <a:t>A thread can exit, stopping its running</a:t>
            </a:r>
          </a:p>
          <a:p>
            <a:pPr lvl="1"/>
            <a:r>
              <a:rPr lang="en-US" dirty="0"/>
              <a:t>Joining a thread means waiting for a thread to finish (and potentially getting its result)</a:t>
            </a:r>
          </a:p>
          <a:p>
            <a:pPr lvl="1"/>
            <a:r>
              <a:rPr lang="en-US" dirty="0"/>
              <a:t>We keep track of processes with an ID of type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dirty="0"/>
              <a:t>, but we keep track of threads with an ID of type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AC3E-503C-4EC7-8686-07665516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C360-A46A-47FE-9EC5-02AC7AE2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Here are POSIX functions mapping to concepts from the previous slide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Create a new thread (not as bad as it looks)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Exit from the current thread (giving a pointer to the result, if any)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Join a thread (getting a pointer to its result, if any)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F7F51-453C-45E2-B12B-C7384279EDCE}"/>
              </a:ext>
            </a:extLst>
          </p:cNvPr>
          <p:cNvSpPr/>
          <p:nvPr/>
        </p:nvSpPr>
        <p:spPr>
          <a:xfrm>
            <a:off x="609600" y="2438400"/>
            <a:ext cx="10972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*thread,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*(*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94C7D-53F9-4A36-9B51-6AB46AE0BCC6}"/>
              </a:ext>
            </a:extLst>
          </p:cNvPr>
          <p:cNvSpPr/>
          <p:nvPr/>
        </p:nvSpPr>
        <p:spPr>
          <a:xfrm>
            <a:off x="609600" y="3962400"/>
            <a:ext cx="10972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value_ptr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BB712-ADC9-4EE7-A3F1-C67883E7F99F}"/>
              </a:ext>
            </a:extLst>
          </p:cNvPr>
          <p:cNvSpPr/>
          <p:nvPr/>
        </p:nvSpPr>
        <p:spPr>
          <a:xfrm>
            <a:off x="609600" y="5181600"/>
            <a:ext cx="10972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thread,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value_ptr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086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B6C8-080A-49BB-9FBB-EEEA6A38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0B64-D234-4DB5-A7F2-6EE1D194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Creating a thread is the most complicated function, partly because it takes a function pointer and potentially arguments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dirty="0"/>
              <a:t> is a pointer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dirty="0"/>
              <a:t> that will get filled in with the thread's ID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/>
              <a:t> is a pointer to possible thread attributes (often left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dirty="0"/>
              <a:t> is a pointer to a function that takes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and returns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/>
              <a:t> is a pointer to arguments,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if no arguments needed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A65C8-20CF-45D9-9E95-81FD66AA4BCC}"/>
              </a:ext>
            </a:extLst>
          </p:cNvPr>
          <p:cNvSpPr/>
          <p:nvPr/>
        </p:nvSpPr>
        <p:spPr>
          <a:xfrm>
            <a:off x="609600" y="2819400"/>
            <a:ext cx="10972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*thread,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*(*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34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87BB-D487-4EDE-AABA-8DECB629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threading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9FE233-4443-4EA1-AF71-FB28E185F0B6}"/>
              </a:ext>
            </a:extLst>
          </p:cNvPr>
          <p:cNvSpPr/>
          <p:nvPr/>
        </p:nvSpPr>
        <p:spPr>
          <a:xfrm>
            <a:off x="609600" y="1752600"/>
            <a:ext cx="10972800" cy="480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 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POSIX thread library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Function to start thread with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from thread!\n"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(NULL);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new thread with function 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start_thread</a:t>
            </a:r>
            <a:endParaRPr lang="en-US" sz="24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assert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(&amp;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NULL,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NULL) == 0);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NULL); 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Wait for other thread to finish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(NULL);  		  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main() exits like any other thread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993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Review up to Exam 2</a:t>
            </a:r>
          </a:p>
          <a:p>
            <a:pPr lvl="1"/>
            <a:r>
              <a:rPr lang="en-US" dirty="0"/>
              <a:t>Networking</a:t>
            </a:r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Transport</a:t>
            </a:r>
          </a:p>
          <a:p>
            <a:pPr lvl="2"/>
            <a:r>
              <a:rPr lang="en-US" dirty="0"/>
              <a:t>Internet</a:t>
            </a:r>
          </a:p>
          <a:p>
            <a:pPr lvl="2"/>
            <a:r>
              <a:rPr lang="en-US" dirty="0"/>
              <a:t>Link</a:t>
            </a:r>
          </a:p>
          <a:p>
            <a:pPr lvl="2"/>
            <a:r>
              <a:rPr lang="en-US" dirty="0"/>
              <a:t>Physical</a:t>
            </a:r>
          </a:p>
          <a:p>
            <a:pPr lvl="1"/>
            <a:r>
              <a:rPr lang="en-US" dirty="0"/>
              <a:t>Socket programming</a:t>
            </a:r>
          </a:p>
          <a:p>
            <a:pPr lvl="1"/>
            <a:r>
              <a:rPr lang="en-US" dirty="0"/>
              <a:t>Peer-to-peer networks</a:t>
            </a:r>
          </a:p>
          <a:p>
            <a:pPr lvl="1"/>
            <a:r>
              <a:rPr lang="en-US" dirty="0"/>
              <a:t>HTTP</a:t>
            </a:r>
          </a:p>
          <a:p>
            <a:pPr lvl="1"/>
            <a:r>
              <a:rPr lang="en-US" dirty="0"/>
              <a:t>TCP vs. UDP</a:t>
            </a:r>
          </a:p>
          <a:p>
            <a:pPr lvl="1"/>
            <a:r>
              <a:rPr lang="en-US" dirty="0"/>
              <a:t>Network security</a:t>
            </a:r>
          </a:p>
          <a:p>
            <a:pPr lvl="2"/>
            <a:r>
              <a:rPr lang="en-US" dirty="0"/>
              <a:t>CIA</a:t>
            </a:r>
          </a:p>
          <a:p>
            <a:pPr lvl="2"/>
            <a:r>
              <a:rPr lang="en-US" dirty="0"/>
              <a:t>Symmetric and public key cryptography</a:t>
            </a:r>
          </a:p>
          <a:p>
            <a:pPr lvl="2"/>
            <a:r>
              <a:rPr lang="en-US" dirty="0"/>
              <a:t>Cryptographic hash functions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1F48-0765-4389-8D62-ACB2454F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8FB1-ADF3-470A-883E-5F92624A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1684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Passing in a garbage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instead of the address of a real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Calling the threading function (with parentheses) instead of passing a function pointer 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Joining with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instead of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16E2E-78D4-4A9B-9298-C2A819FC26FD}"/>
              </a:ext>
            </a:extLst>
          </p:cNvPr>
          <p:cNvSpPr/>
          <p:nvPr/>
        </p:nvSpPr>
        <p:spPr>
          <a:xfrm>
            <a:off x="609600" y="2819400"/>
            <a:ext cx="10972800" cy="6321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*thread;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3B988-F19F-4D13-86BD-A0D82B6A4AAF}"/>
              </a:ext>
            </a:extLst>
          </p:cNvPr>
          <p:cNvSpPr/>
          <p:nvPr/>
        </p:nvSpPr>
        <p:spPr>
          <a:xfrm>
            <a:off x="609600" y="4549407"/>
            <a:ext cx="10972800" cy="6321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(thread, NULL, start (), NULL);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D25A8-7883-45E5-B4BB-87A52BAC4A76}"/>
              </a:ext>
            </a:extLst>
          </p:cNvPr>
          <p:cNvSpPr/>
          <p:nvPr/>
        </p:nvSpPr>
        <p:spPr>
          <a:xfrm>
            <a:off x="609600" y="5921007"/>
            <a:ext cx="10972800" cy="6321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(thread, NULL);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No!</a:t>
            </a:r>
          </a:p>
        </p:txBody>
      </p:sp>
    </p:spTree>
    <p:extLst>
      <p:ext uri="{BB962C8B-B14F-4D97-AF65-F5344CB8AC3E}">
        <p14:creationId xmlns:p14="http://schemas.microsoft.com/office/powerpoint/2010/main" val="8191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FB38-2E74-484B-AA7F-045DD531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8520-528F-4434-863F-559277B00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Passing arguments to threads is tricky</a:t>
            </a:r>
          </a:p>
          <a:p>
            <a:pPr lvl="1"/>
            <a:r>
              <a:rPr lang="en-US" dirty="0"/>
              <a:t>Passing addresses to objects on the stack is dangerous in case the function creating the threads returns</a:t>
            </a:r>
          </a:p>
          <a:p>
            <a:pPr lvl="1"/>
            <a:r>
              <a:rPr lang="en-US" dirty="0"/>
              <a:t>Passing pointers to the same object to multiple threads can cause problems if they fight over it</a:t>
            </a:r>
          </a:p>
          <a:p>
            <a:pPr lvl="1"/>
            <a:r>
              <a:rPr lang="en-US" dirty="0"/>
              <a:t>There are no timing guarantees over which thread will run when</a:t>
            </a:r>
          </a:p>
        </p:txBody>
      </p:sp>
    </p:spTree>
    <p:extLst>
      <p:ext uri="{BB962C8B-B14F-4D97-AF65-F5344CB8AC3E}">
        <p14:creationId xmlns:p14="http://schemas.microsoft.com/office/powerpoint/2010/main" val="2493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A64-C651-4300-8FFA-3E64F2BF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hack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2FB0-7D60-4454-9BAD-164B4D7C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 most modern machines, a pointer is either 32 bits or 64 bits</a:t>
            </a:r>
          </a:p>
          <a:p>
            <a:r>
              <a:rPr lang="en-US" dirty="0"/>
              <a:t>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is usually 32 bits</a:t>
            </a:r>
          </a:p>
          <a:p>
            <a:r>
              <a:rPr lang="en-US" dirty="0"/>
              <a:t>We can cast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to a pointer and pass that to the thread</a:t>
            </a:r>
          </a:p>
          <a:p>
            <a:r>
              <a:rPr lang="en-US" dirty="0"/>
              <a:t>The thread will then cast the pointer back to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r>
              <a:rPr lang="en-US" dirty="0"/>
              <a:t>Since the size of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is almost always less than a pointer, we don't lose any information</a:t>
            </a:r>
          </a:p>
          <a:p>
            <a:r>
              <a:rPr lang="en-US" dirty="0"/>
              <a:t>It's icky, but it allows us to pass simple values like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pPr lvl="1"/>
            <a:r>
              <a:rPr lang="en-US" dirty="0"/>
              <a:t>Both floating-point types are harder since they have to be tricked into behaving like integers (which pointers fundamentally are)</a:t>
            </a:r>
          </a:p>
          <a:p>
            <a:pPr lvl="1"/>
            <a:r>
              <a:rPr lang="en-US" dirty="0"/>
              <a:t>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is risky since it needs a 64-bit pointer to hold it all</a:t>
            </a:r>
          </a:p>
        </p:txBody>
      </p:sp>
    </p:spTree>
    <p:extLst>
      <p:ext uri="{BB962C8B-B14F-4D97-AF65-F5344CB8AC3E}">
        <p14:creationId xmlns:p14="http://schemas.microsoft.com/office/powerpoint/2010/main" val="14817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8048-2743-409F-922B-DFFD5C33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thread function that uses a pointer like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8D1B5-DA38-4C44-850C-F2CA87A51C5E}"/>
              </a:ext>
            </a:extLst>
          </p:cNvPr>
          <p:cNvSpPr/>
          <p:nvPr/>
        </p:nvSpPr>
        <p:spPr>
          <a:xfrm>
            <a:off x="609600" y="1752600"/>
            <a:ext cx="10972800" cy="480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 =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Now, I pretend it's an int!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"I'm a thread with value: %d\n"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value);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(NULL);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threads[10]; 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Array to hold thread IDs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Start up those threads, pretending 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are pointers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10;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(&amp;threads[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NULL,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10;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(threads[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NULL);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(NULL);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8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E0D4-E3A8-488F-87E2-A6F5F2F7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multiple arguments to a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3219-54BB-4887-8E4E-29DD2C9A2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pass multiple arguments, they're often grouped in a struct</a:t>
            </a:r>
          </a:p>
          <a:p>
            <a:r>
              <a:rPr lang="en-US" dirty="0"/>
              <a:t>Remember that threads all have their own stacks</a:t>
            </a:r>
          </a:p>
          <a:p>
            <a:r>
              <a:rPr lang="en-US" dirty="0"/>
              <a:t>Thus, we need to pass in a struct that has been dynamically allocated on the heap (which is shared)</a:t>
            </a:r>
          </a:p>
          <a:p>
            <a:pPr lvl="1"/>
            <a:r>
              <a:rPr lang="en-US" dirty="0"/>
              <a:t>Also, any pointers that struct contains should point at memory that isn't on the stack</a:t>
            </a:r>
          </a:p>
        </p:txBody>
      </p:sp>
    </p:spTree>
    <p:extLst>
      <p:ext uri="{BB962C8B-B14F-4D97-AF65-F5344CB8AC3E}">
        <p14:creationId xmlns:p14="http://schemas.microsoft.com/office/powerpoint/2010/main" val="16220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CE85-9497-4E8E-B172-9CB71967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argument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43DFE-A062-4075-9781-F6B0C2E75C2D}"/>
              </a:ext>
            </a:extLst>
          </p:cNvPr>
          <p:cNvSpPr/>
          <p:nvPr/>
        </p:nvSpPr>
        <p:spPr>
          <a:xfrm>
            <a:off x="609600" y="1752600"/>
            <a:ext cx="10972800" cy="480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thread_args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string;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thread;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malloc(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-&gt;value = 42;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-&gt;string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"wombat"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Thread casts void* to struct 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thread_args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when it gets it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(&amp;thread, NULL,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child_thread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(thread, NULL);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(NULL);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84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7DD0-ABA7-453E-87EA-09E860CD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values from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9491-1357-4422-8A31-7C71EFBD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common model for threads is for them to go and perform some work</a:t>
            </a:r>
          </a:p>
          <a:p>
            <a:r>
              <a:rPr lang="en-US" dirty="0"/>
              <a:t>After the work is done, they need to give back the answer</a:t>
            </a:r>
          </a:p>
          <a:p>
            <a:r>
              <a:rPr lang="en-US" dirty="0"/>
              <a:t>There are three ways to do this: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Store the answer back into the dynamically allocated struct passed in for its arguments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the hack like before to return a "pointer" through the join that's actually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Return a pointer through the join to a dynamically allocated struct containing the answer</a:t>
            </a:r>
          </a:p>
        </p:txBody>
      </p:sp>
    </p:spTree>
    <p:extLst>
      <p:ext uri="{BB962C8B-B14F-4D97-AF65-F5344CB8AC3E}">
        <p14:creationId xmlns:p14="http://schemas.microsoft.com/office/powerpoint/2010/main" val="24810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DC8C-D3BA-4F16-9BEB-D82BAEBA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92777-4757-447A-9456-F9CF7188C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549457-6C7D-493F-A16C-7F93EC39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1A12C-806D-4625-AB7C-F377E424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Now you have all the tools needed to create, run, and join threads</a:t>
            </a:r>
          </a:p>
          <a:p>
            <a:r>
              <a:rPr lang="en-US" dirty="0"/>
              <a:t>But you don't have any tools to avoid the problem of race conditions</a:t>
            </a:r>
          </a:p>
          <a:p>
            <a:r>
              <a:rPr lang="en-US" b="1" dirty="0"/>
              <a:t>Synchronization</a:t>
            </a:r>
            <a:r>
              <a:rPr lang="en-US" dirty="0"/>
              <a:t> is used to coordinate between threads, often by enforcing critical sections, sections of code that only one thread can be executing at a time</a:t>
            </a:r>
          </a:p>
          <a:p>
            <a:r>
              <a:rPr lang="en-US" dirty="0"/>
              <a:t>Common synchronization tools:</a:t>
            </a:r>
          </a:p>
          <a:p>
            <a:pPr lvl="1"/>
            <a:r>
              <a:rPr lang="en-US" dirty="0"/>
              <a:t>Locks (mutexes)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r>
              <a:rPr lang="en-US" dirty="0"/>
              <a:t>Barriers</a:t>
            </a:r>
          </a:p>
          <a:p>
            <a:pPr lvl="1"/>
            <a:r>
              <a:rPr lang="en-US" dirty="0"/>
              <a:t>Condition variables</a:t>
            </a:r>
          </a:p>
          <a:p>
            <a:r>
              <a:rPr lang="en-US" dirty="0"/>
              <a:t>If used incorrectly, however, synchronization tools can lead to other problems such as deadlock and </a:t>
            </a:r>
            <a:r>
              <a:rPr lang="en-US" dirty="0" err="1"/>
              <a:t>livelock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3DA9-A2C0-4A44-9FA8-36E86131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AF44-BAD9-4E00-9ED9-0E25C932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common examples of synchronization:</a:t>
            </a:r>
          </a:p>
          <a:p>
            <a:pPr lvl="1"/>
            <a:r>
              <a:rPr lang="en-US" dirty="0"/>
              <a:t>Multiple threads share a data structure, but only one can write to it at a time</a:t>
            </a:r>
          </a:p>
          <a:p>
            <a:pPr lvl="1"/>
            <a:r>
              <a:rPr lang="en-US" dirty="0"/>
              <a:t>Only so many threads can access a shared resource to avoid slowdowns</a:t>
            </a:r>
          </a:p>
          <a:p>
            <a:pPr lvl="1"/>
            <a:r>
              <a:rPr lang="en-US" dirty="0"/>
              <a:t>Certain events need to happen in a certain order</a:t>
            </a:r>
          </a:p>
          <a:p>
            <a:pPr lvl="1"/>
            <a:r>
              <a:rPr lang="en-US" dirty="0"/>
              <a:t>Some calculations must be done before an action can be taken</a:t>
            </a:r>
          </a:p>
          <a:p>
            <a:r>
              <a:rPr lang="en-US" dirty="0"/>
              <a:t>Performing synchronization so that the result is correct while avoiding performance penalties is challenging</a:t>
            </a:r>
          </a:p>
        </p:txBody>
      </p:sp>
    </p:spTree>
    <p:extLst>
      <p:ext uri="{BB962C8B-B14F-4D97-AF65-F5344CB8AC3E}">
        <p14:creationId xmlns:p14="http://schemas.microsoft.com/office/powerpoint/2010/main" val="39825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E618-FBCA-4A5F-AEB3-06229E1B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C1382-14F5-43E2-BBCA-3F60D1D63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 critical section is a section of code that it's safe for only a single thread to be executing</a:t>
            </a:r>
          </a:p>
          <a:p>
            <a:r>
              <a:rPr lang="en-US" dirty="0"/>
              <a:t>Often this is because non-atomic memory accesses (such as reading a value, doing calculations, and then writing back to memory) can get inconsistent results if more than one thread is executing them concurrently</a:t>
            </a:r>
          </a:p>
          <a:p>
            <a:r>
              <a:rPr lang="en-US" dirty="0"/>
              <a:t>A common use of synchronization tools is to block threads trying to access a critical section if a thread is already executing it</a:t>
            </a:r>
          </a:p>
        </p:txBody>
      </p:sp>
    </p:spTree>
    <p:extLst>
      <p:ext uri="{BB962C8B-B14F-4D97-AF65-F5344CB8AC3E}">
        <p14:creationId xmlns:p14="http://schemas.microsoft.com/office/powerpoint/2010/main" val="23338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F3C71E-3386-4972-BB17-BB0FCECD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18AA7-6B5B-4DE7-805E-C5295182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synchronization tool is called a </a:t>
            </a:r>
            <a:r>
              <a:rPr lang="en-US" b="1" dirty="0"/>
              <a:t>lock</a:t>
            </a:r>
            <a:r>
              <a:rPr lang="en-US" dirty="0"/>
              <a:t> (or a </a:t>
            </a:r>
            <a:r>
              <a:rPr lang="en-US" b="1" dirty="0"/>
              <a:t>mutex</a:t>
            </a:r>
            <a:r>
              <a:rPr lang="en-US" dirty="0"/>
              <a:t>, short for </a:t>
            </a:r>
            <a:r>
              <a:rPr lang="en-US" i="1" dirty="0"/>
              <a:t>mutual exclusion</a:t>
            </a:r>
            <a:r>
              <a:rPr lang="en-US" dirty="0"/>
              <a:t>)</a:t>
            </a:r>
          </a:p>
          <a:p>
            <a:r>
              <a:rPr lang="en-US" dirty="0"/>
              <a:t>Critical sections can be protected by a lock</a:t>
            </a:r>
          </a:p>
          <a:p>
            <a:pPr lvl="1"/>
            <a:r>
              <a:rPr lang="en-US" dirty="0"/>
              <a:t>First code acquires the lock</a:t>
            </a:r>
          </a:p>
          <a:p>
            <a:pPr lvl="1"/>
            <a:r>
              <a:rPr lang="en-US" dirty="0"/>
              <a:t>Then it performs the code in the critical section</a:t>
            </a:r>
          </a:p>
          <a:p>
            <a:pPr lvl="1"/>
            <a:r>
              <a:rPr lang="en-US" dirty="0"/>
              <a:t>Then it releases the lock</a:t>
            </a:r>
          </a:p>
          <a:p>
            <a:r>
              <a:rPr lang="en-US" dirty="0"/>
              <a:t>For POSIX threads, lock functionality is provided by several mutex functions that operate 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dirty="0"/>
              <a:t> objects</a:t>
            </a:r>
          </a:p>
        </p:txBody>
      </p:sp>
    </p:spTree>
    <p:extLst>
      <p:ext uri="{BB962C8B-B14F-4D97-AF65-F5344CB8AC3E}">
        <p14:creationId xmlns:p14="http://schemas.microsoft.com/office/powerpoint/2010/main" val="2690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12B1-A02C-47B7-8B94-7F800BE8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8AD6-6E2E-48B4-80BA-FE9D965B7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Mutual exclusion</a:t>
            </a:r>
          </a:p>
          <a:p>
            <a:pPr lvl="1"/>
            <a:r>
              <a:rPr lang="en-US" dirty="0"/>
              <a:t>Locks start unlocked</a:t>
            </a:r>
          </a:p>
          <a:p>
            <a:pPr lvl="1"/>
            <a:r>
              <a:rPr lang="en-US" dirty="0"/>
              <a:t>Only one thread can acquire a lock at a time</a:t>
            </a:r>
          </a:p>
          <a:p>
            <a:pPr lvl="1"/>
            <a:r>
              <a:rPr lang="en-US" dirty="0"/>
              <a:t>No other thread can acquire a lock until it's been released</a:t>
            </a:r>
          </a:p>
          <a:p>
            <a:r>
              <a:rPr lang="en-US" dirty="0"/>
              <a:t>Non-preemption</a:t>
            </a:r>
          </a:p>
          <a:p>
            <a:pPr lvl="1"/>
            <a:r>
              <a:rPr lang="en-US" dirty="0"/>
              <a:t>A lock must be voluntarily released by the thread that acquired it</a:t>
            </a:r>
          </a:p>
          <a:p>
            <a:r>
              <a:rPr lang="en-US" dirty="0"/>
              <a:t>Atomic operations</a:t>
            </a:r>
          </a:p>
          <a:p>
            <a:pPr lvl="1"/>
            <a:r>
              <a:rPr lang="en-US" dirty="0"/>
              <a:t>Acquire and release are atomic operations</a:t>
            </a:r>
          </a:p>
          <a:p>
            <a:r>
              <a:rPr lang="en-US" dirty="0"/>
              <a:t>Blocking acquires</a:t>
            </a:r>
          </a:p>
          <a:p>
            <a:pPr lvl="1"/>
            <a:r>
              <a:rPr lang="en-US" dirty="0"/>
              <a:t>If a thread tries to acquire a lock, it's blocked and added to the queue</a:t>
            </a:r>
          </a:p>
          <a:p>
            <a:pPr lvl="1"/>
            <a:r>
              <a:rPr lang="en-US" dirty="0"/>
              <a:t>When the thread holding the lock releases it, only one thread acquires it</a:t>
            </a:r>
          </a:p>
        </p:txBody>
      </p:sp>
    </p:spTree>
    <p:extLst>
      <p:ext uri="{BB962C8B-B14F-4D97-AF65-F5344CB8AC3E}">
        <p14:creationId xmlns:p14="http://schemas.microsoft.com/office/powerpoint/2010/main" val="9321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1120-52AC-4617-BB86-AF6474A9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mutex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ABB1-1767-4A01-BB8E-61C72CCB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14600"/>
            <a:ext cx="10972800" cy="43434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Create a mutex with the specified attributes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Destroy an existing mutex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Acquire a mutex, blocking until you succeed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Try to acquire a mutex, returning non-zero if another thread has the mutex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Release the mutex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835EE-4753-4C80-8A9E-C6C0A69D100A}"/>
              </a:ext>
            </a:extLst>
          </p:cNvPr>
          <p:cNvSpPr/>
          <p:nvPr/>
        </p:nvSpPr>
        <p:spPr>
          <a:xfrm>
            <a:off x="609600" y="1752600"/>
            <a:ext cx="10972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pthread_mutex_init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*mutex,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pthread_mutexattr_t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D0425-385B-4754-BE58-848DC2ADF0FF}"/>
              </a:ext>
            </a:extLst>
          </p:cNvPr>
          <p:cNvSpPr/>
          <p:nvPr/>
        </p:nvSpPr>
        <p:spPr>
          <a:xfrm>
            <a:off x="609600" y="2971800"/>
            <a:ext cx="10972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pthread_mutex_destroy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*mutex);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D0BB7-DCA7-479B-BD28-6447DD255BD3}"/>
              </a:ext>
            </a:extLst>
          </p:cNvPr>
          <p:cNvSpPr/>
          <p:nvPr/>
        </p:nvSpPr>
        <p:spPr>
          <a:xfrm>
            <a:off x="609600" y="3886200"/>
            <a:ext cx="10972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*mutex);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63D54-62DB-444A-AEC9-0901ED3D677C}"/>
              </a:ext>
            </a:extLst>
          </p:cNvPr>
          <p:cNvSpPr/>
          <p:nvPr/>
        </p:nvSpPr>
        <p:spPr>
          <a:xfrm>
            <a:off x="609600" y="4800600"/>
            <a:ext cx="10972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pthread_mutex_trylock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*mutex);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1C3E7B-D600-4FD9-9970-B86A2B90D125}"/>
              </a:ext>
            </a:extLst>
          </p:cNvPr>
          <p:cNvSpPr/>
          <p:nvPr/>
        </p:nvSpPr>
        <p:spPr>
          <a:xfrm>
            <a:off x="609600" y="5715000"/>
            <a:ext cx="10972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*mutex);</a:t>
            </a:r>
          </a:p>
        </p:txBody>
      </p:sp>
    </p:spTree>
    <p:extLst>
      <p:ext uri="{BB962C8B-B14F-4D97-AF65-F5344CB8AC3E}">
        <p14:creationId xmlns:p14="http://schemas.microsoft.com/office/powerpoint/2010/main" val="30252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B96D-4A19-4084-9539-B50DC9EC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should critical sections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4CAD-0AE7-440C-8D06-AA915ABF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you have locks that you can use to protect a critical section, how should you use them?</a:t>
            </a:r>
          </a:p>
          <a:p>
            <a:r>
              <a:rPr lang="en-US" dirty="0"/>
              <a:t>In general, you want critical sections to be short so that one thread won't block another unnecessarily</a:t>
            </a:r>
          </a:p>
          <a:p>
            <a:r>
              <a:rPr lang="en-US" dirty="0"/>
              <a:t>Nevertheless, breaking up one section of code into several critical sections will introduce penalties because acquiring and releasing locks isn't free</a:t>
            </a:r>
          </a:p>
        </p:txBody>
      </p:sp>
    </p:spTree>
    <p:extLst>
      <p:ext uri="{BB962C8B-B14F-4D97-AF65-F5344CB8AC3E}">
        <p14:creationId xmlns:p14="http://schemas.microsoft.com/office/powerpoint/2010/main" val="1009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8E0FF1-4BDD-4224-9100-AD45787E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2DCCE-BD5A-43BB-8EA0-04217ACC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mentioned semaphores in the context of synchronizing processes that shared memory</a:t>
            </a:r>
          </a:p>
          <a:p>
            <a:r>
              <a:rPr lang="en-US" dirty="0"/>
              <a:t>We can use semaphores to synchronize threads as well</a:t>
            </a:r>
          </a:p>
          <a:p>
            <a:r>
              <a:rPr lang="en-US" dirty="0"/>
              <a:t>Recall that we think of a semaphore as a non-negative integer that can be incremented and decrementing atomically</a:t>
            </a:r>
          </a:p>
          <a:p>
            <a:pPr lvl="1"/>
            <a:r>
              <a:rPr lang="en-US" dirty="0"/>
              <a:t>Calling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(decrement) on a semaphore 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will block until another thread calls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(increment)</a:t>
            </a:r>
          </a:p>
        </p:txBody>
      </p:sp>
    </p:spTree>
    <p:extLst>
      <p:ext uri="{BB962C8B-B14F-4D97-AF65-F5344CB8AC3E}">
        <p14:creationId xmlns:p14="http://schemas.microsoft.com/office/powerpoint/2010/main" val="9175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9C38-EDB7-4689-9570-42804831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6031-3923-4E18-9F93-364704A8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3040"/>
            <a:ext cx="10972800" cy="4698760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Return (and possibly create) a named semaphore, using the usual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oflag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dirty="0"/>
              <a:t> flags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dirty="0"/>
              <a:t> determines the initial value of the semaphore (often 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Block if the semaphore's value is 0, decrement after continuing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Increment the semaphore's value, unblocking a process if the value is 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Close a semaphore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a semaphore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887A85-0062-4AD7-AC50-ED90E0835047}"/>
              </a:ext>
            </a:extLst>
          </p:cNvPr>
          <p:cNvSpPr txBox="1">
            <a:spLocks/>
          </p:cNvSpPr>
          <p:nvPr/>
        </p:nvSpPr>
        <p:spPr>
          <a:xfrm>
            <a:off x="320103" y="1600200"/>
            <a:ext cx="11201400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sem_t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sem_open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const char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*name,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oflag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2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mode_t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mode, unsigned int value */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193A4F-0E6F-45F6-A918-82027BE0B2A3}"/>
              </a:ext>
            </a:extLst>
          </p:cNvPr>
          <p:cNvSpPr txBox="1">
            <a:spLocks/>
          </p:cNvSpPr>
          <p:nvPr/>
        </p:nvSpPr>
        <p:spPr>
          <a:xfrm>
            <a:off x="304800" y="3124200"/>
            <a:ext cx="11201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pt-BR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pt-BR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sem_wait (sem_t *sem);</a:t>
            </a:r>
            <a:endParaRPr lang="en-US" sz="27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D970EC-350F-45AA-8F40-35FE1BE7F873}"/>
              </a:ext>
            </a:extLst>
          </p:cNvPr>
          <p:cNvSpPr txBox="1">
            <a:spLocks/>
          </p:cNvSpPr>
          <p:nvPr/>
        </p:nvSpPr>
        <p:spPr>
          <a:xfrm>
            <a:off x="304800" y="4038600"/>
            <a:ext cx="11201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pt-BR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pt-BR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sem_post (sem_t *sem);</a:t>
            </a:r>
            <a:endParaRPr lang="en-US" sz="27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F0368A-65DE-4817-A744-C1CEBF0ED2B7}"/>
              </a:ext>
            </a:extLst>
          </p:cNvPr>
          <p:cNvSpPr txBox="1">
            <a:spLocks/>
          </p:cNvSpPr>
          <p:nvPr/>
        </p:nvSpPr>
        <p:spPr>
          <a:xfrm>
            <a:off x="304800" y="4953000"/>
            <a:ext cx="11201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pt-BR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pt-BR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sem_close (sem_t *sem);</a:t>
            </a:r>
            <a:endParaRPr lang="en-US" sz="27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D9CE09-EE73-48B8-8E1E-E606D4E13434}"/>
              </a:ext>
            </a:extLst>
          </p:cNvPr>
          <p:cNvSpPr txBox="1">
            <a:spLocks/>
          </p:cNvSpPr>
          <p:nvPr/>
        </p:nvSpPr>
        <p:spPr>
          <a:xfrm>
            <a:off x="304800" y="5867400"/>
            <a:ext cx="11201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sem_unlink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const char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*name);</a:t>
            </a:r>
          </a:p>
        </p:txBody>
      </p:sp>
    </p:spTree>
    <p:extLst>
      <p:ext uri="{BB962C8B-B14F-4D97-AF65-F5344CB8AC3E}">
        <p14:creationId xmlns:p14="http://schemas.microsoft.com/office/powerpoint/2010/main" val="27999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D2A0-D9C1-478C-A09D-9F52EA32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for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0599-79F5-40E1-9566-A2E297F0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can use semaphores to signal some event to another thread</a:t>
            </a:r>
          </a:p>
          <a:p>
            <a:r>
              <a:rPr lang="en-US" dirty="0"/>
              <a:t>As in our earlier examples with semaphores, we initialize the semaphore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The thread waiting for the event will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</a:t>
            </a:r>
          </a:p>
          <a:p>
            <a:pPr lvl="1"/>
            <a:r>
              <a:rPr lang="en-US" dirty="0"/>
              <a:t>The thread signaling that the event has happened will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The waiting thread will be awoken when the signaling thread posts</a:t>
            </a:r>
          </a:p>
          <a:p>
            <a:pPr lvl="1"/>
            <a:r>
              <a:rPr lang="en-US" dirty="0"/>
              <a:t>If the signaling thread posts before the waiting starts waiting, it won't have to wait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C2D4-833F-44C9-9CC1-F4F07984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148A-54A2-48E3-8627-1B50E706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 should be unsurprising that we can use semaphores instead of locks (POSIX mutexes)</a:t>
            </a:r>
          </a:p>
          <a:p>
            <a:r>
              <a:rPr lang="en-US" dirty="0"/>
              <a:t>To do so, we initialize the semaphore to a value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/>
            <a:r>
              <a:rPr lang="en-US" dirty="0"/>
              <a:t>When entering a critical section, a thread waits on (downs) the semaphore</a:t>
            </a:r>
          </a:p>
          <a:p>
            <a:pPr lvl="1"/>
            <a:r>
              <a:rPr lang="en-US" dirty="0"/>
              <a:t>When leaving a critical section, the thread posts on (ups) the semaphore</a:t>
            </a:r>
          </a:p>
          <a:p>
            <a:r>
              <a:rPr lang="en-US" dirty="0"/>
              <a:t>The first thread reaching the critical section is allowed in because the value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/>
              <a:t>If we had initialized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, no threads could enter the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27775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3561-D39A-4363-9618-AD0A293D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as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05D0D-C974-433C-83A5-DBEFC833B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Semaphores can also be used for multiplexing, in which a maximum number of threads are allowed to access a resource</a:t>
            </a:r>
          </a:p>
          <a:p>
            <a:r>
              <a:rPr lang="en-US" dirty="0"/>
              <a:t>Consider a club where the bouncer only lets 100 people in</a:t>
            </a:r>
          </a:p>
          <a:p>
            <a:r>
              <a:rPr lang="en-US" dirty="0"/>
              <a:t>This kind of synchronization is used less than signaling and mutexes, but it can be useful to prevent slowdown from too many threads using a resource</a:t>
            </a:r>
          </a:p>
          <a:p>
            <a:r>
              <a:rPr lang="en-US" dirty="0"/>
              <a:t>Also, it can be used to prevent possible race conditions when there's a fixed number of items but the threads themselves have to select the one they want</a:t>
            </a:r>
          </a:p>
          <a:p>
            <a:pPr lvl="1"/>
            <a:r>
              <a:rPr lang="en-US" dirty="0"/>
              <a:t>No more than the maximum number of threads will be allowed to do selection</a:t>
            </a:r>
          </a:p>
        </p:txBody>
      </p:sp>
    </p:spTree>
    <p:extLst>
      <p:ext uri="{BB962C8B-B14F-4D97-AF65-F5344CB8AC3E}">
        <p14:creationId xmlns:p14="http://schemas.microsoft.com/office/powerpoint/2010/main" val="24356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FB7D-8105-419B-B909-087385EA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B312B-8751-46C0-AB02-43CB79450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60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D482-5414-436A-B0A0-DC038FAB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FC186-E637-4FBA-8811-F2CA5E51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Semaphores are a flexible tool that can be used for signaling, mutual exclusion, and multiplexing</a:t>
            </a:r>
          </a:p>
          <a:p>
            <a:r>
              <a:rPr lang="en-US" dirty="0"/>
              <a:t>The key is the initial value of the semaphore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for signaling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for mutual exclusion</a:t>
            </a:r>
          </a:p>
          <a:p>
            <a:pPr lvl="1"/>
            <a:r>
              <a:rPr lang="en-US" dirty="0"/>
              <a:t>Greater than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for multiplexing</a:t>
            </a:r>
          </a:p>
          <a:p>
            <a:r>
              <a:rPr lang="en-US" dirty="0"/>
              <a:t>Conceptually, the initial value of the semaphore is the maximum number of concurrent accesses</a:t>
            </a:r>
          </a:p>
        </p:txBody>
      </p:sp>
    </p:spTree>
    <p:extLst>
      <p:ext uri="{BB962C8B-B14F-4D97-AF65-F5344CB8AC3E}">
        <p14:creationId xmlns:p14="http://schemas.microsoft.com/office/powerpoint/2010/main" val="39771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CF3376-540B-42EE-8531-2C744E59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74564-79AC-42DB-91DC-A46DE39FA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Sometimes a bunch of threads are working on a task that has phases</a:t>
            </a:r>
          </a:p>
          <a:p>
            <a:r>
              <a:rPr lang="en-US" dirty="0"/>
              <a:t>We want to guarantee that all threads have finished Phase 1 before moving on to Phase 2</a:t>
            </a:r>
          </a:p>
          <a:p>
            <a:r>
              <a:rPr lang="en-US" dirty="0"/>
              <a:t>To guarantee this, we can use </a:t>
            </a:r>
            <a:r>
              <a:rPr lang="en-US" b="1" dirty="0"/>
              <a:t>barriers</a:t>
            </a:r>
          </a:p>
          <a:p>
            <a:r>
              <a:rPr lang="en-US" dirty="0"/>
              <a:t>A barrier prevents threads from continuing unless </a:t>
            </a:r>
            <a:r>
              <a:rPr lang="en-US" b="1" i="1" dirty="0"/>
              <a:t>k</a:t>
            </a:r>
            <a:r>
              <a:rPr lang="en-US" dirty="0"/>
              <a:t> threads have reached it</a:t>
            </a:r>
          </a:p>
          <a:p>
            <a:pPr lvl="1"/>
            <a:r>
              <a:rPr lang="en-US" dirty="0"/>
              <a:t>It's common for </a:t>
            </a:r>
            <a:r>
              <a:rPr lang="en-US" b="1" i="1" dirty="0"/>
              <a:t>k</a:t>
            </a:r>
            <a:r>
              <a:rPr lang="en-US" dirty="0"/>
              <a:t> to be the total number of threads</a:t>
            </a:r>
          </a:p>
          <a:p>
            <a:pPr lvl="1"/>
            <a:r>
              <a:rPr lang="en-US" dirty="0"/>
              <a:t>Sometimes, however, the calculation is fine as long as at least </a:t>
            </a:r>
            <a:r>
              <a:rPr lang="en-US" b="1" i="1" dirty="0"/>
              <a:t>k</a:t>
            </a:r>
            <a:r>
              <a:rPr lang="en-US" dirty="0"/>
              <a:t> are done</a:t>
            </a:r>
          </a:p>
          <a:p>
            <a:r>
              <a:rPr lang="en-US" dirty="0"/>
              <a:t>It's possible to do this kind of coordination with semaphores, but it's hard to get it exactly right</a:t>
            </a:r>
          </a:p>
        </p:txBody>
      </p:sp>
    </p:spTree>
    <p:extLst>
      <p:ext uri="{BB962C8B-B14F-4D97-AF65-F5344CB8AC3E}">
        <p14:creationId xmlns:p14="http://schemas.microsoft.com/office/powerpoint/2010/main" val="28648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9C38-EDB7-4689-9570-42804831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6031-3923-4E18-9F93-364704A8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3040"/>
            <a:ext cx="10972800" cy="4470160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Create a barrier with the attributes given (often NULL) and the count of threads blocked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Free up the resources associated with a barrier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Wait on a barrier until enough threads reach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887A85-0062-4AD7-AC50-ED90E0835047}"/>
              </a:ext>
            </a:extLst>
          </p:cNvPr>
          <p:cNvSpPr txBox="1">
            <a:spLocks/>
          </p:cNvSpPr>
          <p:nvPr/>
        </p:nvSpPr>
        <p:spPr>
          <a:xfrm>
            <a:off x="320103" y="1676400"/>
            <a:ext cx="11201400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pthread_barrier_init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pthread_barrier_t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*barrier, const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pthread_barrierattr_t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count);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193A4F-0E6F-45F6-A918-82027BE0B2A3}"/>
              </a:ext>
            </a:extLst>
          </p:cNvPr>
          <p:cNvSpPr txBox="1">
            <a:spLocks/>
          </p:cNvSpPr>
          <p:nvPr/>
        </p:nvSpPr>
        <p:spPr>
          <a:xfrm>
            <a:off x="304800" y="3886200"/>
            <a:ext cx="11201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pthread_barrier_destroy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pthread_barrier_t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*barrier);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D970EC-350F-45AA-8F40-35FE1BE7F873}"/>
              </a:ext>
            </a:extLst>
          </p:cNvPr>
          <p:cNvSpPr txBox="1">
            <a:spLocks/>
          </p:cNvSpPr>
          <p:nvPr/>
        </p:nvSpPr>
        <p:spPr>
          <a:xfrm>
            <a:off x="304800" y="5181600"/>
            <a:ext cx="11201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pthread_barrier_wait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pthread_barrier_t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*barrier);</a:t>
            </a:r>
          </a:p>
        </p:txBody>
      </p:sp>
    </p:spTree>
    <p:extLst>
      <p:ext uri="{BB962C8B-B14F-4D97-AF65-F5344CB8AC3E}">
        <p14:creationId xmlns:p14="http://schemas.microsoft.com/office/powerpoint/2010/main" val="17854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BAE7-5E05-45ED-B520-2A7CA306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8033-F780-4404-861C-054A4B24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imagine a threaded merge sort that works in this way:</a:t>
            </a:r>
          </a:p>
          <a:p>
            <a:pPr lvl="1"/>
            <a:r>
              <a:rPr lang="en-US" dirty="0"/>
              <a:t>Each thread is assigned a section of the array to sort</a:t>
            </a:r>
          </a:p>
          <a:p>
            <a:pPr lvl="1"/>
            <a:r>
              <a:rPr lang="en-US" dirty="0"/>
              <a:t>Each thread uses merge sort to sort that part of the array</a:t>
            </a:r>
          </a:p>
          <a:p>
            <a:pPr lvl="1"/>
            <a:r>
              <a:rPr lang="en-US" dirty="0"/>
              <a:t>All threads wait on a barrier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Even numbered threads merge together their section with the neighboring section</a:t>
            </a:r>
          </a:p>
          <a:p>
            <a:pPr lvl="1"/>
            <a:r>
              <a:rPr lang="en-US" dirty="0"/>
              <a:t>Threads that are multiples of four merge together double sections with other double sections</a:t>
            </a:r>
          </a:p>
          <a:p>
            <a:pPr lvl="1"/>
            <a:r>
              <a:rPr lang="en-US" dirty="0"/>
              <a:t>Threads that are multiples of eight merge together quadruple sections with other quadruple sections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87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39CB-DA3E-4D6B-BD7D-CE7211B2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Threaded merge sort visualized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C7EA-28B3-469C-9F79-2912A3274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/>
          <a:lstStyle/>
          <a:p>
            <a:r>
              <a:rPr lang="en-US" dirty="0"/>
              <a:t>Each thread is assigned a section of an array and sorts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there's no overlap, each thread can work independently</a:t>
            </a:r>
          </a:p>
          <a:p>
            <a:r>
              <a:rPr lang="en-US" dirty="0"/>
              <a:t>After sorting, all threads wait on a barrier to be sure that every thread has finished sorting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786A00-3BA3-4C04-B094-5E746B8F6E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2667000"/>
          <a:ext cx="103807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231395520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610005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9803099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64003286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57340307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208521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7999023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413113165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814572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60908130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3792693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79453381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94795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9789663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6179728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20190958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8691618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51231469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360606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26220722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499943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3078459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18640068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8453013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75642714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5092502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987956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36012058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62246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7548169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7776362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3420004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018567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278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Threads</a:t>
                      </a: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4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5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739E-0DAC-4B66-93BD-64167AE6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merging visualized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2AC2-AF90-4E40-BEF3-D485A3CB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0922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Threads can't merge the same parts of the array without causing race conditions</a:t>
            </a:r>
          </a:p>
          <a:p>
            <a:r>
              <a:rPr lang="en-US" dirty="0"/>
              <a:t>Half the threads merge with their neighbors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Then, half of those merge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And so </a:t>
            </a:r>
            <a:r>
              <a:rPr lang="en-US" dirty="0"/>
              <a:t>on, until it's all merged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397873-D2C4-426D-98D7-F0B2B965F9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2438400"/>
          <a:ext cx="103807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231395520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610005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9803099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64003286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57340307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208521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7999023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413113165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814572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60908130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3792693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79453381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94795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9789663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6179728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20190958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8691618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51231469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360606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26220722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499943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3078459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18640068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8453013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75642714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5092502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987956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36012058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62246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7548169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7776362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3420004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018567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278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Threads</a:t>
                      </a: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401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C37215-2EBC-4422-A10E-8D5D6D190A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3810000"/>
          <a:ext cx="103807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231395520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610005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9803099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64003286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57340307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208521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7999023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413113165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814572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60908130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3792693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79453381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94795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9789663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6179728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20190958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8691618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51231469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360606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26220722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499943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3078459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18640068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8453013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75642714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5092502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987956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36012058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62246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7548169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7776362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3420004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018567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278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Threads</a:t>
                      </a: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401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974276-6A51-4FCD-88D3-B29B094B20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5181600"/>
          <a:ext cx="103807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231395520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610005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9803099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64003286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57340307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208521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7999023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413113165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07814572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60908130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3792693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79453381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794795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97896636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96179728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201909582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8691618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51231469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360606493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26220722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499943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3078459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186400688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8453013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75642714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95092502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09879564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360120589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146224631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75481697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877763625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2934200040"/>
                    </a:ext>
                  </a:extLst>
                </a:gridCol>
                <a:gridCol w="293284">
                  <a:extLst>
                    <a:ext uri="{9D8B030D-6E8A-4147-A177-3AD203B41FA5}">
                      <a16:colId xmlns:a16="http://schemas.microsoft.com/office/drawing/2014/main" val="36018567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278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Threads</a:t>
                      </a: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4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B8A6-F45E-4590-A25D-5A38811C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semaphores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6853A-7352-4658-81EB-5433B3E97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Semaphores are very general purpose concurrency tool, but they have some weaknesses:</a:t>
            </a:r>
          </a:p>
          <a:p>
            <a:pPr lvl="1"/>
            <a:r>
              <a:rPr lang="en-US" dirty="0"/>
              <a:t>Semaphores take thought to use correctly: Incrementing and decrementing values don't map clearly to synchronization problems</a:t>
            </a:r>
          </a:p>
          <a:p>
            <a:pPr lvl="1"/>
            <a:r>
              <a:rPr lang="en-US" dirty="0"/>
              <a:t>Different implementations of semaphores have different features</a:t>
            </a:r>
          </a:p>
          <a:p>
            <a:pPr lvl="1"/>
            <a:r>
              <a:rPr lang="en-US" dirty="0"/>
              <a:t>Some systems (like macOS) don't have a full implementation of semaphores</a:t>
            </a:r>
          </a:p>
          <a:p>
            <a:pPr lvl="1"/>
            <a:r>
              <a:rPr lang="en-US" dirty="0"/>
              <a:t>Semaphores can only signal to one thread: no broadcasting</a:t>
            </a:r>
          </a:p>
          <a:p>
            <a:pPr lvl="1"/>
            <a:r>
              <a:rPr lang="en-US" dirty="0"/>
              <a:t>After getting a signal, threads have to take another step (like acquiring a lock) to get mutually exclusive access, time that can allow a race condition</a:t>
            </a:r>
          </a:p>
        </p:txBody>
      </p:sp>
    </p:spTree>
    <p:extLst>
      <p:ext uri="{BB962C8B-B14F-4D97-AF65-F5344CB8AC3E}">
        <p14:creationId xmlns:p14="http://schemas.microsoft.com/office/powerpoint/2010/main" val="10834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6CB1-AF07-4C48-A8D3-7B19D1F1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017F6-406E-4C83-8E91-EA1DD85B4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Condition variables</a:t>
            </a:r>
            <a:r>
              <a:rPr lang="en-US" dirty="0"/>
              <a:t> try to overcome some weaknesses of semaphores by tying themselves directly to a lock</a:t>
            </a:r>
          </a:p>
          <a:p>
            <a:r>
              <a:rPr lang="en-US" dirty="0"/>
              <a:t>They also have the ability to broadcast, waking up all waiting threads</a:t>
            </a:r>
          </a:p>
          <a:p>
            <a:r>
              <a:rPr lang="en-US" dirty="0"/>
              <a:t>Like semaphores, they still have a function to wait and a function to signal</a:t>
            </a:r>
          </a:p>
          <a:p>
            <a:r>
              <a:rPr lang="en-US" dirty="0"/>
              <a:t>However, something sneaky happens with wait:</a:t>
            </a:r>
          </a:p>
          <a:p>
            <a:pPr lvl="1"/>
            <a:r>
              <a:rPr lang="en-US" dirty="0"/>
              <a:t>First, the thread must acquire a lock</a:t>
            </a:r>
          </a:p>
          <a:p>
            <a:pPr lvl="1"/>
            <a:r>
              <a:rPr lang="en-US" dirty="0"/>
              <a:t>Then, it calls the wait function</a:t>
            </a:r>
          </a:p>
          <a:p>
            <a:pPr lvl="1"/>
            <a:r>
              <a:rPr lang="en-US" dirty="0"/>
              <a:t>If it has to wait, it releases the lock but then reacquires it when it gets woken up</a:t>
            </a:r>
          </a:p>
          <a:p>
            <a:pPr lvl="1"/>
            <a:r>
              <a:rPr lang="en-US" dirty="0"/>
              <a:t>All of which happens atomically</a:t>
            </a:r>
          </a:p>
          <a:p>
            <a:r>
              <a:rPr lang="en-US" dirty="0"/>
              <a:t>This allows a thread to safely check a condition and wait until it gets signaled</a:t>
            </a:r>
          </a:p>
          <a:p>
            <a:r>
              <a:rPr lang="en-US" dirty="0"/>
              <a:t>Think of a condition variable as a queue for waiting threads</a:t>
            </a:r>
          </a:p>
        </p:txBody>
      </p:sp>
    </p:spTree>
    <p:extLst>
      <p:ext uri="{BB962C8B-B14F-4D97-AF65-F5344CB8AC3E}">
        <p14:creationId xmlns:p14="http://schemas.microsoft.com/office/powerpoint/2010/main" val="40472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30114-1E4B-45E1-A9A4-40336891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410AD-0F93-4DC5-94B7-C46F40D62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25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A271-E756-4B57-96E7-FFC7ADC9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B6F4-F2E4-4C7A-B336-532E9B943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race conditions, we introduced several synchronization tools:</a:t>
            </a:r>
          </a:p>
          <a:p>
            <a:pPr lvl="1"/>
            <a:r>
              <a:rPr lang="en-US" dirty="0"/>
              <a:t>Locks (mutexes)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r>
              <a:rPr lang="en-US" dirty="0"/>
              <a:t>Barriers</a:t>
            </a:r>
          </a:p>
          <a:p>
            <a:pPr lvl="1"/>
            <a:r>
              <a:rPr lang="en-US" dirty="0"/>
              <a:t>Condition variables</a:t>
            </a:r>
          </a:p>
          <a:p>
            <a:r>
              <a:rPr lang="en-US" dirty="0"/>
              <a:t>Each of these can be misused, failing to avoid race conditions</a:t>
            </a:r>
          </a:p>
          <a:p>
            <a:r>
              <a:rPr lang="en-US" dirty="0"/>
              <a:t>Likewise, each introduces overhead, slowing the system down</a:t>
            </a:r>
          </a:p>
          <a:p>
            <a:r>
              <a:rPr lang="en-US" dirty="0"/>
              <a:t>But an even worse possibility is </a:t>
            </a:r>
            <a:r>
              <a:rPr lang="en-US" b="1" dirty="0"/>
              <a:t>deadlock</a:t>
            </a:r>
          </a:p>
        </p:txBody>
      </p:sp>
    </p:spTree>
    <p:extLst>
      <p:ext uri="{BB962C8B-B14F-4D97-AF65-F5344CB8AC3E}">
        <p14:creationId xmlns:p14="http://schemas.microsoft.com/office/powerpoint/2010/main" val="2515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ACC7-77C3-4F43-ABC9-760FC967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25B07-20AD-4D03-A91F-2A4435BB4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3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8275-899C-4151-87EF-AB2A6850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7E9C-AA49-4225-97FF-711F2868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 occurs when the use of synchronization primitives cause threads to get stuck so that they will never make progress again</a:t>
            </a:r>
          </a:p>
          <a:p>
            <a:pPr lvl="1"/>
            <a:r>
              <a:rPr lang="en-US" dirty="0"/>
              <a:t>A lock that never gets unlocked</a:t>
            </a:r>
          </a:p>
          <a:p>
            <a:pPr lvl="1"/>
            <a:r>
              <a:rPr lang="en-US" dirty="0"/>
              <a:t>A semaphore that never gets posted on</a:t>
            </a:r>
          </a:p>
          <a:p>
            <a:pPr lvl="1"/>
            <a:r>
              <a:rPr lang="en-US" dirty="0"/>
              <a:t>A barrier that is never reached by enough threads</a:t>
            </a:r>
          </a:p>
          <a:p>
            <a:pPr lvl="1"/>
            <a:r>
              <a:rPr lang="en-US" dirty="0"/>
              <a:t>A condition variable that is never signaled on</a:t>
            </a:r>
          </a:p>
          <a:p>
            <a:r>
              <a:rPr lang="en-US" dirty="0"/>
              <a:t>Like many concurrency problems, deadlock can occur rarely or it can happen every time a program runs</a:t>
            </a:r>
          </a:p>
        </p:txBody>
      </p:sp>
    </p:spTree>
    <p:extLst>
      <p:ext uri="{BB962C8B-B14F-4D97-AF65-F5344CB8AC3E}">
        <p14:creationId xmlns:p14="http://schemas.microsoft.com/office/powerpoint/2010/main" val="38022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68F-DAAB-4E23-A391-5615EF4F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6401-7783-4B63-AF84-228772A6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346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the following code, deadlock is possible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5A9173-3A78-4DBA-8478-5390B3CBE143}"/>
              </a:ext>
            </a:extLst>
          </p:cNvPr>
          <p:cNvSpPr txBox="1">
            <a:spLocks/>
          </p:cNvSpPr>
          <p:nvPr/>
        </p:nvSpPr>
        <p:spPr>
          <a:xfrm>
            <a:off x="320103" y="2209800"/>
            <a:ext cx="11201400" cy="441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lock_a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lock_b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first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*data =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*)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(&amp;data-&gt;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lock_a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Lock A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(&amp;data-&gt;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lock_b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Then lock B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More code (that would eventually unlock A and B)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second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*data =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*)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(&amp;data-&gt;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lock_b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Lock B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(&amp;data-&gt;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lock_a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Then lock A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More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code (that would eventually unlock A and B)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010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510F-12C2-48BF-A980-FFAE196C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1C6C-D1DA-4D93-9D68-D319E469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5486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following state diagram shows the states the threads can be in: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AE1093-0EC8-46B6-8DC6-F10131397920}"/>
              </a:ext>
            </a:extLst>
          </p:cNvPr>
          <p:cNvSpPr/>
          <p:nvPr/>
        </p:nvSpPr>
        <p:spPr>
          <a:xfrm>
            <a:off x="5334000" y="3124200"/>
            <a:ext cx="1524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Unlocked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CD8CFF-280D-45FF-91A7-980E93EB9E1B}"/>
              </a:ext>
            </a:extLst>
          </p:cNvPr>
          <p:cNvSpPr/>
          <p:nvPr/>
        </p:nvSpPr>
        <p:spPr>
          <a:xfrm>
            <a:off x="5943600" y="23622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434E-A725-4E66-AB44-1EAB08B008B6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>
            <a:off x="6096000" y="2667000"/>
            <a:ext cx="0" cy="45720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AC06FF-3EEB-4125-BFAE-E8180DFFFE38}"/>
              </a:ext>
            </a:extLst>
          </p:cNvPr>
          <p:cNvSpPr/>
          <p:nvPr/>
        </p:nvSpPr>
        <p:spPr>
          <a:xfrm>
            <a:off x="9601200" y="5791200"/>
            <a:ext cx="15240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 Locked 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4DE2D4-2DDA-4167-941C-212F43872E59}"/>
              </a:ext>
            </a:extLst>
          </p:cNvPr>
          <p:cNvSpPr/>
          <p:nvPr/>
        </p:nvSpPr>
        <p:spPr>
          <a:xfrm>
            <a:off x="1219200" y="5791200"/>
            <a:ext cx="15240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Locked 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315507-A28A-4B7C-AF7F-EE911B2E6B54}"/>
              </a:ext>
            </a:extLst>
          </p:cNvPr>
          <p:cNvSpPr/>
          <p:nvPr/>
        </p:nvSpPr>
        <p:spPr>
          <a:xfrm>
            <a:off x="1219200" y="3124200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Locked Both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D95D00-BE63-4A56-835B-A7E4DCB50C3E}"/>
              </a:ext>
            </a:extLst>
          </p:cNvPr>
          <p:cNvSpPr/>
          <p:nvPr/>
        </p:nvSpPr>
        <p:spPr>
          <a:xfrm>
            <a:off x="9601200" y="3124200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 Locked Both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DAFDE0-9E06-4ED3-92EA-ECF52B5CF363}"/>
              </a:ext>
            </a:extLst>
          </p:cNvPr>
          <p:cNvSpPr/>
          <p:nvPr/>
        </p:nvSpPr>
        <p:spPr>
          <a:xfrm>
            <a:off x="5334000" y="5791200"/>
            <a:ext cx="15240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Deadlock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D93071-0C80-41A7-A761-F3CD2F17230A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1981200" y="3886200"/>
            <a:ext cx="4114800" cy="190500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FB585C-834F-47FF-B2F1-702641E1720A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6096000" y="3886200"/>
            <a:ext cx="4267200" cy="190500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FEA2D0-133D-4FCF-9ED2-AA51BE93E9BE}"/>
              </a:ext>
            </a:extLst>
          </p:cNvPr>
          <p:cNvCxnSpPr>
            <a:cxnSpLocks/>
            <a:stCxn id="8" idx="1"/>
            <a:endCxn id="12" idx="3"/>
          </p:cNvCxnSpPr>
          <p:nvPr/>
        </p:nvCxnSpPr>
        <p:spPr>
          <a:xfrm flipH="1">
            <a:off x="6858000" y="6172200"/>
            <a:ext cx="2743200" cy="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F737D1-96A3-421C-9FF4-59914E75018C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2743200" y="6172200"/>
            <a:ext cx="2590800" cy="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587E2B-0B3E-4C27-B133-E9A0FEEB6ADF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1981200" y="3886200"/>
            <a:ext cx="0" cy="190500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BC383F-789C-47E2-9FCC-8E149AB1806A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>
            <a:off x="2743200" y="3505200"/>
            <a:ext cx="2590800" cy="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FC7F79-4206-4150-BC16-F791C6848CC4}"/>
              </a:ext>
            </a:extLst>
          </p:cNvPr>
          <p:cNvCxnSpPr>
            <a:cxnSpLocks/>
            <a:stCxn id="11" idx="1"/>
            <a:endCxn id="4" idx="3"/>
          </p:cNvCxnSpPr>
          <p:nvPr/>
        </p:nvCxnSpPr>
        <p:spPr>
          <a:xfrm flipH="1">
            <a:off x="6858000" y="3505200"/>
            <a:ext cx="2743200" cy="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903811-0E23-4216-99E8-59910B5E6A6E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V="1">
            <a:off x="10363200" y="3886200"/>
            <a:ext cx="0" cy="190500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694F6A-777E-4F75-B474-71807A723550}"/>
              </a:ext>
            </a:extLst>
          </p:cNvPr>
          <p:cNvSpPr txBox="1"/>
          <p:nvPr/>
        </p:nvSpPr>
        <p:spPr>
          <a:xfrm>
            <a:off x="6858005" y="3088319"/>
            <a:ext cx="27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Unlocks Both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CD738A-2411-410F-9888-AF8F8A1064DB}"/>
              </a:ext>
            </a:extLst>
          </p:cNvPr>
          <p:cNvSpPr txBox="1"/>
          <p:nvPr/>
        </p:nvSpPr>
        <p:spPr>
          <a:xfrm>
            <a:off x="2703579" y="3088319"/>
            <a:ext cx="27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Unlocks Both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F65508-D718-4DB8-A434-9FF637B69E14}"/>
              </a:ext>
            </a:extLst>
          </p:cNvPr>
          <p:cNvSpPr txBox="1"/>
          <p:nvPr/>
        </p:nvSpPr>
        <p:spPr>
          <a:xfrm>
            <a:off x="6857999" y="5773522"/>
            <a:ext cx="27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Locks 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C8D3AF-D317-48E2-B7B1-A66A68CDB02B}"/>
              </a:ext>
            </a:extLst>
          </p:cNvPr>
          <p:cNvSpPr txBox="1"/>
          <p:nvPr/>
        </p:nvSpPr>
        <p:spPr>
          <a:xfrm>
            <a:off x="2665784" y="5773522"/>
            <a:ext cx="27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Locks 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BB5D24-6BA5-4358-BA7E-A64E72A3F8F1}"/>
              </a:ext>
            </a:extLst>
          </p:cNvPr>
          <p:cNvSpPr txBox="1"/>
          <p:nvPr/>
        </p:nvSpPr>
        <p:spPr>
          <a:xfrm rot="1422613">
            <a:off x="6858003" y="4384285"/>
            <a:ext cx="27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Locks 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FC5CA9-EA30-47F1-8D37-C303E339D3B8}"/>
              </a:ext>
            </a:extLst>
          </p:cNvPr>
          <p:cNvSpPr txBox="1"/>
          <p:nvPr/>
        </p:nvSpPr>
        <p:spPr>
          <a:xfrm rot="20177387" flipH="1">
            <a:off x="2590802" y="4388553"/>
            <a:ext cx="27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Locks A</a:t>
            </a:r>
          </a:p>
        </p:txBody>
      </p:sp>
    </p:spTree>
    <p:extLst>
      <p:ext uri="{BB962C8B-B14F-4D97-AF65-F5344CB8AC3E}">
        <p14:creationId xmlns:p14="http://schemas.microsoft.com/office/powerpoint/2010/main" val="1276513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0020-43FD-4C11-B2B1-D7869BEA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D0600-98ED-4142-9692-B21CC6C7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threads try to acquire locks in different orders:</a:t>
            </a:r>
          </a:p>
          <a:p>
            <a:pPr lvl="1"/>
            <a:r>
              <a:rPr lang="en-US" dirty="0"/>
              <a:t>First tries to get lock A followed by lock B</a:t>
            </a:r>
          </a:p>
          <a:p>
            <a:pPr lvl="1"/>
            <a:r>
              <a:rPr lang="en-US" dirty="0"/>
              <a:t>Second tries to get lock B followed by lock A</a:t>
            </a:r>
          </a:p>
          <a:p>
            <a:r>
              <a:rPr lang="en-US" dirty="0"/>
              <a:t>If they tried to get the locks in the same order, we would never have this problem</a:t>
            </a:r>
          </a:p>
          <a:p>
            <a:r>
              <a:rPr lang="en-US" dirty="0"/>
              <a:t>Even so, real situations are more complex</a:t>
            </a:r>
          </a:p>
          <a:p>
            <a:r>
              <a:rPr lang="en-US" dirty="0"/>
              <a:t>Threads might need to acquire a number of locks for a number of resources</a:t>
            </a:r>
          </a:p>
          <a:p>
            <a:r>
              <a:rPr lang="en-US" dirty="0"/>
              <a:t>The order might be hard to predict ahead of time</a:t>
            </a:r>
          </a:p>
        </p:txBody>
      </p:sp>
    </p:spTree>
    <p:extLst>
      <p:ext uri="{BB962C8B-B14F-4D97-AF65-F5344CB8AC3E}">
        <p14:creationId xmlns:p14="http://schemas.microsoft.com/office/powerpoint/2010/main" val="8708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31D4-B702-449B-910B-D0B33C1C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3772-6564-4B25-B775-21CF7DB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775192"/>
            <a:ext cx="6524625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Four conditions are needed for deadlock to be possible: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Mutual exclusion:</a:t>
            </a:r>
            <a:r>
              <a:rPr lang="en-US" dirty="0"/>
              <a:t> Once a resource has been acquired, no other thread gets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No preemption:</a:t>
            </a:r>
            <a:r>
              <a:rPr lang="en-US" dirty="0"/>
              <a:t> Threads can't be made to give up their 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Hold and wait:</a:t>
            </a:r>
            <a:r>
              <a:rPr lang="en-US" dirty="0"/>
              <a:t> Threads can get one resource and keep it while trying to get others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Circular wait:</a:t>
            </a:r>
            <a:r>
              <a:rPr lang="en-US" dirty="0"/>
              <a:t> Thread A needs a resource held by Thread B, and Thread B needs a resource held by Thread A (or extend to a chain of threads)</a:t>
            </a:r>
          </a:p>
          <a:p>
            <a:r>
              <a:rPr lang="en-US" dirty="0"/>
              <a:t>Conditions 1 through 3 are unavoidable, so solutions often focus on avoiding circular wait</a:t>
            </a:r>
          </a:p>
        </p:txBody>
      </p:sp>
      <p:pic>
        <p:nvPicPr>
          <p:cNvPr id="1026" name="Picture 2" descr="gridlock">
            <a:extLst>
              <a:ext uri="{FF2B5EF4-FFF2-40B4-BE49-F238E27FC236}">
                <a16:creationId xmlns:a16="http://schemas.microsoft.com/office/drawing/2014/main" id="{AA4EE2F1-63B7-47E3-84B6-85EBB5E4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50006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8EFD-F1BE-43D5-8DE3-CDB1D039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1D4B-2440-4F9E-A608-1719DE7B7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Livelock</a:t>
            </a:r>
            <a:r>
              <a:rPr lang="en-US" dirty="0"/>
              <a:t> is similar to deadlock</a:t>
            </a:r>
          </a:p>
          <a:p>
            <a:r>
              <a:rPr lang="en-US" dirty="0"/>
              <a:t>It's a condition where, due to bad timing, processes continue executing code, but they never make progress beyond a certain point</a:t>
            </a:r>
          </a:p>
          <a:p>
            <a:pPr lvl="1"/>
            <a:r>
              <a:rPr lang="en-US" dirty="0"/>
              <a:t>They're acquiring resources, giving them up, and acquiring them again, but still blocking each other</a:t>
            </a:r>
          </a:p>
          <a:p>
            <a:r>
              <a:rPr lang="en-US" dirty="0"/>
              <a:t>If the system is set up in a certain way or is very unlucky, </a:t>
            </a:r>
            <a:r>
              <a:rPr lang="en-US" dirty="0" err="1"/>
              <a:t>livelock</a:t>
            </a:r>
            <a:r>
              <a:rPr lang="en-US" dirty="0"/>
              <a:t> could continue indefinitely</a:t>
            </a:r>
          </a:p>
          <a:p>
            <a:r>
              <a:rPr lang="en-US" dirty="0" err="1"/>
              <a:t>Livelock</a:t>
            </a:r>
            <a:r>
              <a:rPr lang="en-US" dirty="0"/>
              <a:t> can also sometimes resolve</a:t>
            </a:r>
          </a:p>
        </p:txBody>
      </p:sp>
    </p:spTree>
    <p:extLst>
      <p:ext uri="{BB962C8B-B14F-4D97-AF65-F5344CB8AC3E}">
        <p14:creationId xmlns:p14="http://schemas.microsoft.com/office/powerpoint/2010/main" val="29268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1336-C27D-4D8F-BCE5-B5CA976F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D3DD1-D3D0-43A0-9155-C9B31DA2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mentioned before, we usually concentrate on the circular wait condition of deadlock:</a:t>
            </a:r>
          </a:p>
          <a:p>
            <a:pPr lvl="1"/>
            <a:r>
              <a:rPr lang="en-US" dirty="0"/>
              <a:t>Order the resources and always acquire them in the same order</a:t>
            </a:r>
          </a:p>
          <a:p>
            <a:pPr lvl="1"/>
            <a:r>
              <a:rPr lang="en-US" dirty="0"/>
              <a:t>Use timed or non-blocking versions of functions that acquire resources, potentially causing </a:t>
            </a:r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Limit the number of threads that can access the resources, insuring that there's always enough resources to go around</a:t>
            </a:r>
          </a:p>
        </p:txBody>
      </p:sp>
    </p:spTree>
    <p:extLst>
      <p:ext uri="{BB962C8B-B14F-4D97-AF65-F5344CB8AC3E}">
        <p14:creationId xmlns:p14="http://schemas.microsoft.com/office/powerpoint/2010/main" val="15052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258F8-0934-4257-8D2A-CD240AE5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Design Patterns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2A5DA-5C91-4219-BF32-39E1BD72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9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F9AB-7BDC-46C6-B230-8D195C57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93B66-251C-4417-9E73-9A0795181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Signaling</a:t>
            </a:r>
            <a:r>
              <a:rPr lang="en-US" dirty="0"/>
              <a:t> is a design pattern we've already discussed</a:t>
            </a:r>
          </a:p>
          <a:p>
            <a:pPr lvl="1"/>
            <a:r>
              <a:rPr lang="en-US" dirty="0"/>
              <a:t>One thread needs to wait until a event has occurred</a:t>
            </a:r>
          </a:p>
          <a:p>
            <a:pPr lvl="1"/>
            <a:r>
              <a:rPr lang="en-US" dirty="0"/>
              <a:t>A second thread signals the first</a:t>
            </a:r>
          </a:p>
          <a:p>
            <a:r>
              <a:rPr lang="en-US" dirty="0"/>
              <a:t>POSIX thread implementation:</a:t>
            </a:r>
          </a:p>
          <a:p>
            <a:pPr lvl="1"/>
            <a:r>
              <a:rPr lang="en-US" dirty="0"/>
              <a:t>Initialize a semaphore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Have the first thread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 when it needs to wait</a:t>
            </a:r>
          </a:p>
          <a:p>
            <a:pPr lvl="1"/>
            <a:r>
              <a:rPr lang="en-US" dirty="0"/>
              <a:t>Have a second thread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when the event has occurred</a:t>
            </a:r>
          </a:p>
          <a:p>
            <a:r>
              <a:rPr lang="en-US" dirty="0"/>
              <a:t>Because semaphores have an integer value, the scheduling of the threads doesn't matter</a:t>
            </a:r>
          </a:p>
          <a:p>
            <a:pPr lvl="1"/>
            <a:r>
              <a:rPr lang="en-US" dirty="0"/>
              <a:t>If the second thread has already signaled, the first thread will immediately return 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698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B698-248E-4359-A960-BA48BA75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Turnstiles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BA59-0BA7-445E-858C-4422935FC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Unlike signaling, which unblocks a </a:t>
            </a:r>
            <a:r>
              <a:rPr lang="en-US" i="1" dirty="0"/>
              <a:t>single</a:t>
            </a:r>
            <a:r>
              <a:rPr lang="en-US" dirty="0"/>
              <a:t> thread, the </a:t>
            </a:r>
            <a:r>
              <a:rPr lang="en-US" b="1" dirty="0"/>
              <a:t>turnstile</a:t>
            </a:r>
            <a:r>
              <a:rPr lang="en-US" dirty="0"/>
              <a:t> design pattern is used to unblock </a:t>
            </a:r>
            <a:r>
              <a:rPr lang="en-US" i="1" dirty="0"/>
              <a:t>many</a:t>
            </a:r>
            <a:r>
              <a:rPr lang="en-US" dirty="0"/>
              <a:t> threads when an event occurs</a:t>
            </a:r>
          </a:p>
          <a:p>
            <a:r>
              <a:rPr lang="en-US" dirty="0"/>
              <a:t>POSIX implementation:</a:t>
            </a:r>
          </a:p>
          <a:p>
            <a:pPr lvl="1"/>
            <a:r>
              <a:rPr lang="en-US" dirty="0"/>
              <a:t>Initialize a semaphore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Have a thread 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 when the event occurs</a:t>
            </a:r>
          </a:p>
          <a:p>
            <a:pPr lvl="1"/>
            <a:r>
              <a:rPr lang="en-US" dirty="0"/>
              <a:t>All threads that need to wait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followed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Each thread waking up will wake up one more</a:t>
            </a:r>
          </a:p>
          <a:p>
            <a:r>
              <a:rPr lang="en-US" dirty="0"/>
              <a:t>Turnstiles work similarly to the broadcast function for condition variables</a:t>
            </a:r>
          </a:p>
          <a:p>
            <a:pPr lvl="1"/>
            <a:r>
              <a:rPr lang="en-US" dirty="0"/>
              <a:t>But broadcasts will only wake up those threads that are currently waiting</a:t>
            </a:r>
          </a:p>
          <a:p>
            <a:pPr lvl="1"/>
            <a:r>
              <a:rPr lang="en-US" dirty="0"/>
              <a:t>Turnstiles let all threads pass through, even if they reach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after the event has already happened</a:t>
            </a:r>
          </a:p>
        </p:txBody>
      </p:sp>
    </p:spTree>
    <p:extLst>
      <p:ext uri="{BB962C8B-B14F-4D97-AF65-F5344CB8AC3E}">
        <p14:creationId xmlns:p14="http://schemas.microsoft.com/office/powerpoint/2010/main" val="25610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0C802-5E3C-4BB2-B008-B4D69936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E85E02-5828-49A8-B262-C85F10476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Final exam will be in this room:</a:t>
            </a:r>
          </a:p>
          <a:p>
            <a:pPr lvl="1"/>
            <a:r>
              <a:rPr lang="en-US" b="1" dirty="0"/>
              <a:t>Wednesday, April 30, 2025</a:t>
            </a:r>
          </a:p>
          <a:p>
            <a:pPr lvl="1"/>
            <a:r>
              <a:rPr lang="en-US" b="1" dirty="0"/>
              <a:t>8:00 – 10:00 a.m.</a:t>
            </a:r>
          </a:p>
          <a:p>
            <a:pPr lvl="1"/>
            <a:r>
              <a:rPr lang="en-US" b="1" dirty="0"/>
              <a:t>50% longer than previous exams, but you have 100% more time</a:t>
            </a:r>
          </a:p>
          <a:p>
            <a:r>
              <a:rPr lang="en-US" dirty="0"/>
              <a:t>Mostly short answer questions</a:t>
            </a:r>
          </a:p>
          <a:p>
            <a:r>
              <a:rPr lang="en-US" dirty="0"/>
              <a:t>One or two matching questions</a:t>
            </a:r>
          </a:p>
          <a:p>
            <a:r>
              <a:rPr lang="en-US" dirty="0"/>
              <a:t>A couple of debugging questions</a:t>
            </a:r>
          </a:p>
          <a:p>
            <a:r>
              <a:rPr lang="en-US" dirty="0"/>
              <a:t>A couple of programming questions</a:t>
            </a:r>
          </a:p>
        </p:txBody>
      </p:sp>
    </p:spTree>
    <p:extLst>
      <p:ext uri="{BB962C8B-B14F-4D97-AF65-F5344CB8AC3E}">
        <p14:creationId xmlns:p14="http://schemas.microsoft.com/office/powerpoint/2010/main" val="28394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FD06-A478-4F8D-A168-37D28BBB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Rendezvous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D0C2-6156-4F7F-A6C0-B268CAA00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</a:t>
            </a:r>
            <a:r>
              <a:rPr lang="en-US" b="1" dirty="0"/>
              <a:t>rendezvous</a:t>
            </a:r>
            <a:r>
              <a:rPr lang="en-US" dirty="0"/>
              <a:t> pattern, two threads signal that they have both reached a specific point in execution</a:t>
            </a:r>
          </a:p>
          <a:p>
            <a:r>
              <a:rPr lang="en-US" dirty="0"/>
              <a:t>POSIX implementation:</a:t>
            </a:r>
          </a:p>
          <a:p>
            <a:pPr lvl="1"/>
            <a:r>
              <a:rPr lang="en-US" dirty="0"/>
              <a:t>Initialize semaphore A and semaphore B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Thread 1 calls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semaphore A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semaphore B</a:t>
            </a:r>
          </a:p>
          <a:p>
            <a:pPr lvl="1"/>
            <a:r>
              <a:rPr lang="en-US" dirty="0"/>
              <a:t>Thread 2 calls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semaphore B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semaphore A</a:t>
            </a:r>
          </a:p>
          <a:p>
            <a:r>
              <a:rPr lang="en-US" dirty="0"/>
              <a:t>Each thread will only get blocked until the other one signals</a:t>
            </a:r>
          </a:p>
          <a:p>
            <a:pPr lvl="1"/>
            <a:r>
              <a:rPr lang="en-US" dirty="0"/>
              <a:t>Order matters! Flip the waits with the posts and you'll have deadlock</a:t>
            </a:r>
          </a:p>
          <a:p>
            <a:r>
              <a:rPr lang="en-US" dirty="0"/>
              <a:t>For larger numbers of threads, using a barrier might be a better approach</a:t>
            </a:r>
          </a:p>
        </p:txBody>
      </p:sp>
    </p:spTree>
    <p:extLst>
      <p:ext uri="{BB962C8B-B14F-4D97-AF65-F5344CB8AC3E}">
        <p14:creationId xmlns:p14="http://schemas.microsoft.com/office/powerpoint/2010/main" val="2675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0911-FD65-4015-9C57-927609E1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370B-D26C-4F6C-8D51-04F3DAF8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Multiplexing</a:t>
            </a:r>
            <a:r>
              <a:rPr lang="en-US" dirty="0"/>
              <a:t> is another design pattern we've already mentioned</a:t>
            </a:r>
          </a:p>
          <a:p>
            <a:r>
              <a:rPr lang="en-US" dirty="0"/>
              <a:t>Multiplexing is useful when mutual exclusion is more restrictive than you need, but you still want to limit the total number of threads able to execute a section of code</a:t>
            </a:r>
          </a:p>
          <a:p>
            <a:r>
              <a:rPr lang="en-US" dirty="0"/>
              <a:t>POSIX implementation:</a:t>
            </a:r>
          </a:p>
          <a:p>
            <a:pPr lvl="1"/>
            <a:r>
              <a:rPr lang="en-US" dirty="0"/>
              <a:t>Initialize a semaphore to </a:t>
            </a:r>
            <a:r>
              <a:rPr lang="en-US" b="1" i="1" dirty="0"/>
              <a:t>n</a:t>
            </a:r>
            <a:r>
              <a:rPr lang="en-US" dirty="0"/>
              <a:t>, where </a:t>
            </a:r>
            <a:r>
              <a:rPr lang="en-US" b="1" i="1" dirty="0"/>
              <a:t>n</a:t>
            </a:r>
            <a:r>
              <a:rPr lang="en-US" dirty="0"/>
              <a:t> is the maximum number of concurrent accesses you want to allow</a:t>
            </a:r>
          </a:p>
          <a:p>
            <a:pPr lvl="1"/>
            <a:r>
              <a:rPr lang="en-US" dirty="0"/>
              <a:t>Each thread calls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 before executing the code</a:t>
            </a:r>
          </a:p>
          <a:p>
            <a:pPr lvl="1"/>
            <a:r>
              <a:rPr lang="en-US" dirty="0"/>
              <a:t>Each thread calls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 after executing the code</a:t>
            </a:r>
          </a:p>
          <a:p>
            <a:r>
              <a:rPr lang="en-US" dirty="0"/>
              <a:t>This design pattern can be useful when spawning threads on a server to handle requests</a:t>
            </a:r>
          </a:p>
          <a:p>
            <a:pPr lvl="1"/>
            <a:r>
              <a:rPr lang="en-US" dirty="0"/>
              <a:t>We want to prevent too many threads from being created in order to avoid bogging down the server</a:t>
            </a:r>
          </a:p>
        </p:txBody>
      </p:sp>
    </p:spTree>
    <p:extLst>
      <p:ext uri="{BB962C8B-B14F-4D97-AF65-F5344CB8AC3E}">
        <p14:creationId xmlns:p14="http://schemas.microsoft.com/office/powerpoint/2010/main" val="8945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0AD-EE07-4028-B290-4F300C25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Lightswitches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800E-BADD-41CF-A0A7-00F75A67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2736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We sometimes want to allow multiple threads of a certain kind to run code concurrently but force others to use mutual exclusion</a:t>
            </a:r>
          </a:p>
          <a:p>
            <a:pPr lvl="1"/>
            <a:r>
              <a:rPr lang="en-US" dirty="0"/>
              <a:t>Many threads that only read memory, for example, could access the memory at the same time</a:t>
            </a:r>
          </a:p>
          <a:p>
            <a:pPr lvl="1"/>
            <a:r>
              <a:rPr lang="en-US" dirty="0"/>
              <a:t>But only one thread that writes memory should be allowed in</a:t>
            </a:r>
          </a:p>
          <a:p>
            <a:r>
              <a:rPr lang="en-US" dirty="0"/>
              <a:t>The </a:t>
            </a:r>
            <a:r>
              <a:rPr lang="en-US" b="1" dirty="0" err="1"/>
              <a:t>lightswitch</a:t>
            </a:r>
            <a:r>
              <a:rPr lang="en-US" dirty="0"/>
              <a:t> design pattern allows this kind of access</a:t>
            </a:r>
          </a:p>
          <a:p>
            <a:pPr lvl="1"/>
            <a:r>
              <a:rPr lang="en-US" dirty="0"/>
              <a:t>The name comes from the idea that the first person into a room turns on a </a:t>
            </a:r>
            <a:r>
              <a:rPr lang="en-US" dirty="0" err="1"/>
              <a:t>lightswitch</a:t>
            </a:r>
            <a:r>
              <a:rPr lang="en-US" dirty="0"/>
              <a:t> and the last person turns it off</a:t>
            </a:r>
          </a:p>
          <a:p>
            <a:r>
              <a:rPr lang="en-US" dirty="0"/>
              <a:t>POSIX implementation:</a:t>
            </a:r>
          </a:p>
          <a:p>
            <a:pPr lvl="1"/>
            <a:r>
              <a:rPr lang="en-US" dirty="0"/>
              <a:t>Initialize a semaphore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/>
            <a:r>
              <a:rPr lang="en-US" dirty="0"/>
              <a:t>Initialize a counter variable to 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Create a lock</a:t>
            </a:r>
          </a:p>
          <a:p>
            <a:pPr lvl="1"/>
            <a:r>
              <a:rPr lang="en-US" dirty="0"/>
              <a:t>Whenever a reader thread wants to read:</a:t>
            </a:r>
          </a:p>
          <a:p>
            <a:pPr lvl="2"/>
            <a:r>
              <a:rPr lang="en-US" dirty="0"/>
              <a:t>It acquires the lock</a:t>
            </a:r>
          </a:p>
          <a:p>
            <a:pPr lvl="2"/>
            <a:r>
              <a:rPr lang="en-US" dirty="0"/>
              <a:t>Increments the counter</a:t>
            </a:r>
          </a:p>
          <a:p>
            <a:pPr lvl="2"/>
            <a:r>
              <a:rPr lang="en-US" dirty="0"/>
              <a:t>If the counter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,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</a:t>
            </a:r>
          </a:p>
          <a:p>
            <a:pPr lvl="2"/>
            <a:r>
              <a:rPr lang="en-US" dirty="0"/>
              <a:t>Unlock the lock</a:t>
            </a:r>
          </a:p>
          <a:p>
            <a:pPr lvl="1"/>
            <a:r>
              <a:rPr lang="en-US" dirty="0"/>
              <a:t>Whenever a reader thread is done reading:</a:t>
            </a:r>
          </a:p>
          <a:p>
            <a:pPr lvl="2"/>
            <a:r>
              <a:rPr lang="en-US" dirty="0"/>
              <a:t>It acquires the lock</a:t>
            </a:r>
          </a:p>
          <a:p>
            <a:pPr lvl="2"/>
            <a:r>
              <a:rPr lang="en-US" dirty="0"/>
              <a:t>It decrements the counter</a:t>
            </a:r>
          </a:p>
          <a:p>
            <a:pPr lvl="2"/>
            <a:r>
              <a:rPr lang="en-US" dirty="0"/>
              <a:t>If the counter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, it calls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</a:t>
            </a:r>
          </a:p>
          <a:p>
            <a:pPr lvl="2"/>
            <a:r>
              <a:rPr lang="en-US" dirty="0"/>
              <a:t>Unlock the lock</a:t>
            </a:r>
          </a:p>
          <a:p>
            <a:pPr lvl="1"/>
            <a:r>
              <a:rPr lang="en-US" dirty="0"/>
              <a:t>Writers simply call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start writing and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when done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9245-9F23-4B89-AD0A-B8CFBB93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Producer-Consumer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6EFC7-28E0-47D4-A58B-C7904443E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30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994A-38E1-4FE1-9A9B-92102ECC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Producer-consumer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8645-57E3-482B-9AA7-169BA8BD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producer-consumer problem</a:t>
            </a:r>
            <a:r>
              <a:rPr lang="en-US" dirty="0"/>
              <a:t> comes up all the time in concurrent systems</a:t>
            </a:r>
          </a:p>
          <a:p>
            <a:pPr lvl="1"/>
            <a:r>
              <a:rPr lang="en-US" dirty="0"/>
              <a:t>One or more threads is producing elements that go into a buffer</a:t>
            </a:r>
          </a:p>
          <a:p>
            <a:pPr lvl="1"/>
            <a:r>
              <a:rPr lang="en-US" dirty="0"/>
              <a:t>One or more threads is consuming elements from the buffer</a:t>
            </a:r>
          </a:p>
          <a:p>
            <a:r>
              <a:rPr lang="en-US" dirty="0"/>
              <a:t>A producer can't put an item into a full buffer and must block</a:t>
            </a:r>
          </a:p>
          <a:p>
            <a:r>
              <a:rPr lang="en-US" dirty="0"/>
              <a:t>A consumer can't remove an item from an empty buffer and must block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An OS thread is putting data into a buffer that's coming across the network</a:t>
            </a:r>
          </a:p>
          <a:p>
            <a:pPr lvl="1"/>
            <a:r>
              <a:rPr lang="en-US" dirty="0"/>
              <a:t>A user thread is trying to read data out of that buffer</a:t>
            </a:r>
          </a:p>
        </p:txBody>
      </p:sp>
    </p:spTree>
    <p:extLst>
      <p:ext uri="{BB962C8B-B14F-4D97-AF65-F5344CB8AC3E}">
        <p14:creationId xmlns:p14="http://schemas.microsoft.com/office/powerpoint/2010/main" val="2531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F9B-BD01-4985-A382-23EE9447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Unsafe producer-consumer with a bounded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4A02-FBF5-4E86-901D-20B7A668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5776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implementation uses a circular array (that wraps back around to the beginning)</a:t>
            </a:r>
          </a:p>
          <a:p>
            <a:r>
              <a:rPr lang="en-US" dirty="0"/>
              <a:t>The following code is unsafe for two reasons:</a:t>
            </a:r>
          </a:p>
          <a:p>
            <a:pPr lvl="1"/>
            <a:r>
              <a:rPr lang="en-US" dirty="0"/>
              <a:t>It doesn't check to see if the buffer is full when enqueuing or empty when dequeuing</a:t>
            </a:r>
          </a:p>
          <a:p>
            <a:pPr lvl="1"/>
            <a:r>
              <a:rPr lang="en-US" dirty="0"/>
              <a:t>Changing queue data is </a:t>
            </a:r>
            <a:r>
              <a:rPr lang="en-US" b="1" dirty="0"/>
              <a:t>unsafe</a:t>
            </a:r>
            <a:r>
              <a:rPr lang="en-US" dirty="0"/>
              <a:t> for a multi-threaded application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C710E-81F6-4429-A9D6-B238F3442149}"/>
              </a:ext>
            </a:extLst>
          </p:cNvPr>
          <p:cNvSpPr/>
          <p:nvPr/>
        </p:nvSpPr>
        <p:spPr>
          <a:xfrm>
            <a:off x="609600" y="3200400"/>
            <a:ext cx="10972800" cy="312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enqueue_unsafe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*queue,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*data)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Store the data in the array and advance the index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queue-&gt;contents[queue-&gt;back++] = data;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queue-&gt;back %= queue-&gt;capacity;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dequeue_unsafe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*queue)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data = queue-&gt;contents[queue-&gt;front++];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queue-&gt;front %= queue-&gt;capacity;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data;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313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F9B-BD01-4985-A382-23EE9447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 producer-consumer with a bounded queue and a single producer and consumer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4A02-FBF5-4E86-901D-20B7A668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3490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could use locks and check a variable giving the total number of elements in the queue</a:t>
            </a:r>
          </a:p>
          <a:p>
            <a:r>
              <a:rPr lang="en-US" dirty="0"/>
              <a:t>However, semaphores have this feature built in</a:t>
            </a:r>
          </a:p>
          <a:p>
            <a:r>
              <a:rPr lang="en-US" dirty="0"/>
              <a:t>We initialize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space</a:t>
            </a:r>
            <a:r>
              <a:rPr lang="en-US" dirty="0"/>
              <a:t> semaphore to the maximum size of the queue</a:t>
            </a:r>
          </a:p>
          <a:p>
            <a:r>
              <a:rPr lang="en-US" dirty="0"/>
              <a:t>We initialize the 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items</a:t>
            </a:r>
            <a:r>
              <a:rPr lang="en-US" dirty="0"/>
              <a:t> semaphore to 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C710E-81F6-4429-A9D6-B238F3442149}"/>
              </a:ext>
            </a:extLst>
          </p:cNvPr>
          <p:cNvSpPr/>
          <p:nvPr/>
        </p:nvSpPr>
        <p:spPr>
          <a:xfrm>
            <a:off x="609600" y="3200400"/>
            <a:ext cx="109728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enqueue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*queue,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*data,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*space,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*items)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(space);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enqueue_unsafe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(queue, data);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(items);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dequeue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queue,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*space,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*items)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(items);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data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dequeue_unsafe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(queue);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(space);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data;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397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F9B-BD01-4985-A382-23EE9447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 producer-consumer with a bounded queue and multiple producers and consumers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4A02-FBF5-4E86-901D-20B7A668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50140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Unfortunately, the two semaphores aren't enough when there are multiple producers and consumers</a:t>
            </a:r>
          </a:p>
          <a:p>
            <a:r>
              <a:rPr lang="en-US" dirty="0"/>
              <a:t>In that situation, two producers could both be calling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enqueue_unsafe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potentially causing a race condition with the increment</a:t>
            </a:r>
          </a:p>
          <a:p>
            <a:r>
              <a:rPr lang="en-US" dirty="0"/>
              <a:t>The solution is to one lock for producers and one lock for consumers</a:t>
            </a:r>
          </a:p>
          <a:p>
            <a:r>
              <a:rPr lang="en-US" dirty="0"/>
              <a:t>We could use a single lock for both, but using two locks allows producers and consumers to modify the queue concurrently yet safely</a:t>
            </a:r>
            <a:endParaRPr lang="en-US" sz="3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C710E-81F6-4429-A9D6-B238F3442149}"/>
              </a:ext>
            </a:extLst>
          </p:cNvPr>
          <p:cNvSpPr/>
          <p:nvPr/>
        </p:nvSpPr>
        <p:spPr>
          <a:xfrm>
            <a:off x="609600" y="3276600"/>
            <a:ext cx="10972800" cy="3276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enqueue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*queue,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*data,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*space,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*items,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(space);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enqueue_unsafe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(queue, data);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(items);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dequeue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queue,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*space,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*items,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consumer_lock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(items);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consumer_lock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data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dequeue_unsafe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(queue);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consumer_lock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(space);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data;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1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4ACD-6567-4BD5-841F-0AECA9D5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5B8BF-45C3-451C-9487-501075439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9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87BBAC-30FC-49C0-B760-5586CCB4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616D97-FE58-4A3C-A541-656D935E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have a situation where we want to allow an unlimited number of reader threads to read data?</a:t>
            </a:r>
          </a:p>
          <a:p>
            <a:r>
              <a:rPr lang="en-US" dirty="0"/>
              <a:t>But if a single writer needs to write, no other threads can access the data</a:t>
            </a:r>
          </a:p>
          <a:p>
            <a:r>
              <a:rPr lang="en-US" dirty="0"/>
              <a:t>Changing the data can cause race conditions, but merely reading it concurrently is fine</a:t>
            </a:r>
          </a:p>
          <a:p>
            <a:pPr lvl="1"/>
            <a:r>
              <a:rPr lang="en-US" dirty="0"/>
              <a:t>And can make reading much faster!</a:t>
            </a:r>
          </a:p>
        </p:txBody>
      </p:sp>
    </p:spTree>
    <p:extLst>
      <p:ext uri="{BB962C8B-B14F-4D97-AF65-F5344CB8AC3E}">
        <p14:creationId xmlns:p14="http://schemas.microsoft.com/office/powerpoint/2010/main" val="6660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B842-F688-4806-B72C-0C3D68AB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3739A-C788-4F1D-A279-C9E345905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102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2F3B-0300-4F51-9783-74228F2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solution: </a:t>
            </a:r>
            <a:r>
              <a:rPr lang="en-US" dirty="0" err="1"/>
              <a:t>Lightswitches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D871-CD4A-43B8-B037-EBD4AB9E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is exactly the scenario we solved with </a:t>
            </a:r>
            <a:r>
              <a:rPr lang="en-US" dirty="0" err="1"/>
              <a:t>lightswitches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Initialize a semaphore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/>
            <a:r>
              <a:rPr lang="en-US" dirty="0"/>
              <a:t>Initialize a counter variable to 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Create a lock</a:t>
            </a:r>
          </a:p>
          <a:p>
            <a:pPr lvl="1"/>
            <a:r>
              <a:rPr lang="en-US" dirty="0"/>
              <a:t>Whenever a reader thread wants to read:</a:t>
            </a:r>
          </a:p>
          <a:p>
            <a:pPr lvl="2"/>
            <a:r>
              <a:rPr lang="en-US" dirty="0"/>
              <a:t>It acquires the lock</a:t>
            </a:r>
          </a:p>
          <a:p>
            <a:pPr lvl="2"/>
            <a:r>
              <a:rPr lang="en-US" dirty="0"/>
              <a:t>Increments the counter</a:t>
            </a:r>
          </a:p>
          <a:p>
            <a:pPr lvl="2"/>
            <a:r>
              <a:rPr lang="en-US" dirty="0"/>
              <a:t>If the counter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,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</a:t>
            </a:r>
          </a:p>
          <a:p>
            <a:pPr lvl="2"/>
            <a:r>
              <a:rPr lang="en-US" dirty="0"/>
              <a:t>Unlock the lock</a:t>
            </a:r>
          </a:p>
          <a:p>
            <a:pPr lvl="1"/>
            <a:r>
              <a:rPr lang="en-US" dirty="0"/>
              <a:t>Whenever a reader thread is done reading:</a:t>
            </a:r>
          </a:p>
          <a:p>
            <a:pPr lvl="2"/>
            <a:r>
              <a:rPr lang="en-US" dirty="0"/>
              <a:t>It acquires the lock</a:t>
            </a:r>
          </a:p>
          <a:p>
            <a:pPr lvl="2"/>
            <a:r>
              <a:rPr lang="en-US" dirty="0"/>
              <a:t>It decrements the counter</a:t>
            </a:r>
          </a:p>
          <a:p>
            <a:pPr lvl="2"/>
            <a:r>
              <a:rPr lang="en-US" dirty="0"/>
              <a:t>If the counter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, it calls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semaphore</a:t>
            </a:r>
          </a:p>
          <a:p>
            <a:pPr lvl="2"/>
            <a:r>
              <a:rPr lang="en-US" dirty="0"/>
              <a:t>Unlock the lock</a:t>
            </a:r>
          </a:p>
          <a:p>
            <a:pPr lvl="1"/>
            <a:r>
              <a:rPr lang="en-US" dirty="0"/>
              <a:t>Writers call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start writing and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when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A7C-0E8E-44FE-B49B-314AC36B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the problem with this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BAC0-A511-4D95-851E-EF51C1D8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5867400" cy="4625609"/>
          </a:xfrm>
        </p:spPr>
        <p:txBody>
          <a:bodyPr>
            <a:normAutofit/>
          </a:bodyPr>
          <a:lstStyle/>
          <a:p>
            <a:r>
              <a:rPr lang="en-US" dirty="0"/>
              <a:t>When a reader comes into the room, it becomes blocked for writers</a:t>
            </a:r>
          </a:p>
          <a:p>
            <a:r>
              <a:rPr lang="en-US" dirty="0"/>
              <a:t>If more readers come in before others leave, writers might </a:t>
            </a:r>
            <a:r>
              <a:rPr lang="en-US" i="1" dirty="0"/>
              <a:t>never</a:t>
            </a:r>
            <a:r>
              <a:rPr lang="en-US" dirty="0"/>
              <a:t> get to enter</a:t>
            </a:r>
          </a:p>
          <a:p>
            <a:r>
              <a:rPr lang="en-US" dirty="0"/>
              <a:t>What do we do?</a:t>
            </a:r>
          </a:p>
        </p:txBody>
      </p:sp>
      <p:pic>
        <p:nvPicPr>
          <p:cNvPr id="4098" name="Picture 2" descr="An unfair timing for the writer">
            <a:extLst>
              <a:ext uri="{FF2B5EF4-FFF2-40B4-BE49-F238E27FC236}">
                <a16:creationId xmlns:a16="http://schemas.microsoft.com/office/drawing/2014/main" id="{D10EFED7-AC24-4C12-AF09-5831F664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5086350" cy="40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D8BD-0782-4789-83C5-4D854D82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solution: Add a turnstile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8104F-87D1-40FD-8A70-01CF741B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/>
          <a:lstStyle/>
          <a:p>
            <a:r>
              <a:rPr lang="en-US" dirty="0"/>
              <a:t>We add a turnstile for the readers</a:t>
            </a:r>
          </a:p>
          <a:p>
            <a:pPr lvl="1"/>
            <a:r>
              <a:rPr lang="en-US" dirty="0"/>
              <a:t>They pass through without any problem at first</a:t>
            </a:r>
          </a:p>
          <a:p>
            <a:r>
              <a:rPr lang="en-US" dirty="0"/>
              <a:t>When a writer wants to write, it waits on the reader semaphore</a:t>
            </a:r>
          </a:p>
          <a:p>
            <a:r>
              <a:rPr lang="en-US" dirty="0"/>
              <a:t>This blocks any new readers from entering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F4C4-6571-4E1C-85F7-7A4B1096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second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5A7DC-53C2-4FBF-8BB5-B2045D16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4252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system starts off with its two semaphores having the following values:</a:t>
            </a:r>
          </a:p>
          <a:p>
            <a:pPr lvl="1"/>
            <a:r>
              <a:rPr lang="en-US" dirty="0" err="1"/>
              <a:t>Lightswitch</a:t>
            </a:r>
            <a:r>
              <a:rPr lang="en-US" dirty="0"/>
              <a:t>:	1</a:t>
            </a:r>
          </a:p>
          <a:p>
            <a:pPr lvl="1"/>
            <a:r>
              <a:rPr lang="en-US" dirty="0"/>
              <a:t>Turnstile: 	1</a:t>
            </a:r>
          </a:p>
          <a:p>
            <a:pPr lvl="1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F55548-A60D-417B-B7D8-F01D1672F601}"/>
              </a:ext>
            </a:extLst>
          </p:cNvPr>
          <p:cNvGraphicFramePr/>
          <p:nvPr>
            <p:extLst/>
          </p:nvPr>
        </p:nvGraphicFramePr>
        <p:xfrm>
          <a:off x="571500" y="2895600"/>
          <a:ext cx="11049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5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5F39-044C-4945-9335-803BD461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Search-insert-delete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90AA-DB28-48AA-96CC-EC7F867C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readers-writers problem can be extended to a problem with the following characteristics:</a:t>
            </a:r>
          </a:p>
          <a:p>
            <a:pPr lvl="1"/>
            <a:r>
              <a:rPr lang="en-US" dirty="0"/>
              <a:t>Searchers are searching for data (similar to regular readers)</a:t>
            </a:r>
          </a:p>
          <a:p>
            <a:pPr lvl="1"/>
            <a:r>
              <a:rPr lang="en-US" dirty="0"/>
              <a:t>Inserters are a kind of writer that only adds data</a:t>
            </a:r>
          </a:p>
          <a:p>
            <a:pPr lvl="1"/>
            <a:r>
              <a:rPr lang="en-US" dirty="0" err="1"/>
              <a:t>Deleters</a:t>
            </a:r>
            <a:r>
              <a:rPr lang="en-US" dirty="0"/>
              <a:t> are a kind of writer that only removes data</a:t>
            </a:r>
          </a:p>
          <a:p>
            <a:r>
              <a:rPr lang="en-US" dirty="0"/>
              <a:t>Rules:</a:t>
            </a:r>
          </a:p>
          <a:p>
            <a:pPr lvl="1"/>
            <a:r>
              <a:rPr lang="en-US" dirty="0"/>
              <a:t>Searchers can be concurrent with each other and an inserter</a:t>
            </a:r>
          </a:p>
          <a:p>
            <a:pPr lvl="1"/>
            <a:r>
              <a:rPr lang="en-US" dirty="0"/>
              <a:t>Inserters can be concurrent with searchers, but there can only be one inserter at a time</a:t>
            </a:r>
          </a:p>
          <a:p>
            <a:pPr lvl="1"/>
            <a:r>
              <a:rPr lang="en-US" dirty="0" err="1"/>
              <a:t>Deleters</a:t>
            </a:r>
            <a:r>
              <a:rPr lang="en-US" dirty="0"/>
              <a:t> must be mutually exclusive with everyone</a:t>
            </a:r>
          </a:p>
          <a:p>
            <a:r>
              <a:rPr lang="en-US" dirty="0"/>
              <a:t>You can imagine a version of this problem for concurrent accesses to databases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CEF2-6DBB-40B4-B70F-93EB21F6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Search-insert-delete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F9EB-40F4-4067-BE0D-AD6E882A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Searchers use a </a:t>
            </a:r>
            <a:r>
              <a:rPr lang="en-US" dirty="0" err="1"/>
              <a:t>lightswitch</a:t>
            </a:r>
            <a:r>
              <a:rPr lang="en-US" dirty="0"/>
              <a:t> as before</a:t>
            </a:r>
          </a:p>
          <a:p>
            <a:r>
              <a:rPr lang="en-US" dirty="0"/>
              <a:t>Inserters use their own </a:t>
            </a:r>
            <a:r>
              <a:rPr lang="en-US" dirty="0" err="1"/>
              <a:t>lightswitch</a:t>
            </a:r>
            <a:r>
              <a:rPr lang="en-US" dirty="0"/>
              <a:t> but also have a lock to prevent concurrent insertions with each other</a:t>
            </a:r>
          </a:p>
          <a:p>
            <a:r>
              <a:rPr lang="en-US" dirty="0" err="1"/>
              <a:t>Deleters</a:t>
            </a:r>
            <a:r>
              <a:rPr lang="en-US" dirty="0"/>
              <a:t> must wait on both </a:t>
            </a:r>
            <a:r>
              <a:rPr lang="en-US" dirty="0" err="1"/>
              <a:t>lightswitches</a:t>
            </a:r>
            <a:endParaRPr lang="en-US" dirty="0"/>
          </a:p>
          <a:p>
            <a:r>
              <a:rPr lang="en-US" dirty="0"/>
              <a:t>This solution works because a </a:t>
            </a:r>
            <a:r>
              <a:rPr lang="en-US" dirty="0" err="1"/>
              <a:t>deleter</a:t>
            </a:r>
            <a:r>
              <a:rPr lang="en-US" dirty="0"/>
              <a:t> can enter only when there are no searchers or inserters</a:t>
            </a:r>
          </a:p>
        </p:txBody>
      </p:sp>
    </p:spTree>
    <p:extLst>
      <p:ext uri="{BB962C8B-B14F-4D97-AF65-F5344CB8AC3E}">
        <p14:creationId xmlns:p14="http://schemas.microsoft.com/office/powerpoint/2010/main" val="15874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EDFC-1B10-4509-B3DB-BEF8B6F6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this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A7E4-C26B-4784-B124-074A9BCAA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Like our first solution for readers-writers, </a:t>
            </a:r>
            <a:r>
              <a:rPr lang="en-US" dirty="0" err="1"/>
              <a:t>deleters</a:t>
            </a:r>
            <a:r>
              <a:rPr lang="en-US" dirty="0"/>
              <a:t> can be starved if searchers or inserters continue to arrive</a:t>
            </a:r>
          </a:p>
          <a:p>
            <a:pPr lvl="1"/>
            <a:r>
              <a:rPr lang="en-US" dirty="0"/>
              <a:t>Never getting to run is called </a:t>
            </a:r>
            <a:r>
              <a:rPr lang="en-US" b="1" dirty="0"/>
              <a:t>starvation</a:t>
            </a:r>
          </a:p>
          <a:p>
            <a:r>
              <a:rPr lang="en-US" dirty="0"/>
              <a:t>We could increase fairness for this solution by adding turnstiles as well</a:t>
            </a:r>
          </a:p>
          <a:p>
            <a:pPr lvl="1"/>
            <a:r>
              <a:rPr lang="en-US" dirty="0"/>
              <a:t>One turnstile semaphore could be shared by all searcher and inserters</a:t>
            </a:r>
          </a:p>
          <a:p>
            <a:pPr lvl="1"/>
            <a:r>
              <a:rPr lang="en-US" dirty="0"/>
              <a:t>When a </a:t>
            </a:r>
            <a:r>
              <a:rPr lang="en-US" dirty="0" err="1"/>
              <a:t>deleter</a:t>
            </a:r>
            <a:r>
              <a:rPr lang="en-US" dirty="0"/>
              <a:t> comes along, it waits on the turnstile, blocking all new searchers and inserters from entering</a:t>
            </a:r>
          </a:p>
          <a:p>
            <a:pPr lvl="1"/>
            <a:r>
              <a:rPr lang="en-US" dirty="0"/>
              <a:t>When a </a:t>
            </a:r>
            <a:r>
              <a:rPr lang="en-US" dirty="0" err="1"/>
              <a:t>deleter</a:t>
            </a:r>
            <a:r>
              <a:rPr lang="en-US" dirty="0"/>
              <a:t> gets access to the critical section, it posts on the turnstile, allowing all waiting threads to get to their respective </a:t>
            </a:r>
            <a:r>
              <a:rPr lang="en-US" dirty="0" err="1"/>
              <a:t>lightswitches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B8F3-802F-4883-BCF6-E5B68EFB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41AC7-7156-43D0-A855-DFE642264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42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84ACD-88DF-41B2-84C7-027F504F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F86B6-2249-45C3-9162-9E62A6CD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467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classic problem illustrating the difficulties of concurrency is the </a:t>
            </a:r>
            <a:r>
              <a:rPr lang="en-US" b="1" dirty="0"/>
              <a:t>dining philosophers problem</a:t>
            </a:r>
          </a:p>
          <a:p>
            <a:r>
              <a:rPr lang="en-US" dirty="0"/>
              <a:t>Some number of philosophers sit at a round table and only do two things:</a:t>
            </a:r>
          </a:p>
          <a:p>
            <a:pPr lvl="1"/>
            <a:r>
              <a:rPr lang="en-US" dirty="0"/>
              <a:t>Think</a:t>
            </a:r>
          </a:p>
          <a:p>
            <a:pPr lvl="1"/>
            <a:r>
              <a:rPr lang="en-US" dirty="0"/>
              <a:t>Eat rice</a:t>
            </a:r>
          </a:p>
          <a:p>
            <a:r>
              <a:rPr lang="en-US" dirty="0"/>
              <a:t>In order to eat rice, they have to pick up two chopsticks, one on the left and one on the right</a:t>
            </a:r>
          </a:p>
          <a:p>
            <a:pPr lvl="1"/>
            <a:r>
              <a:rPr lang="en-US" dirty="0"/>
              <a:t>The book has them eat with forks, but chopsticks make more sense for the problem</a:t>
            </a:r>
          </a:p>
          <a:p>
            <a:pPr lvl="1"/>
            <a:r>
              <a:rPr lang="en-US" dirty="0"/>
              <a:t>You can eat rice with one fork, but you can't eat rice with one chopstick</a:t>
            </a:r>
          </a:p>
          <a:p>
            <a:pPr lvl="1"/>
            <a:r>
              <a:rPr lang="en-US" b="1" dirty="0"/>
              <a:t>Critically important:</a:t>
            </a:r>
            <a:r>
              <a:rPr lang="en-US" dirty="0"/>
              <a:t> The numbers of chopsticks and philosophers are equal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D8770DC-5058-4611-AF71-379F981B4F6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29600" y="2209800"/>
          <a:ext cx="3827834" cy="383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031440" imgH="6044400" progId="">
                  <p:embed/>
                </p:oleObj>
              </mc:Choice>
              <mc:Fallback>
                <p:oleObj r:id="rId3" imgW="6031440" imgH="604440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D8770DC-5058-4611-AF71-379F981B4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600" y="2209800"/>
                        <a:ext cx="3827834" cy="383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5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84ACD-88DF-41B2-84C7-027F504F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F86B6-2249-45C3-9162-9E62A6CD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467600" cy="4625609"/>
          </a:xfrm>
        </p:spPr>
        <p:txBody>
          <a:bodyPr>
            <a:normAutofit/>
          </a:bodyPr>
          <a:lstStyle/>
          <a:p>
            <a:r>
              <a:rPr lang="en-US" dirty="0"/>
              <a:t>We have to enforce mutual exclusion for the chopsticks</a:t>
            </a:r>
          </a:p>
          <a:p>
            <a:r>
              <a:rPr lang="en-US" dirty="0"/>
              <a:t>Two philosophers can't hold onto the same chopstick at the same time</a:t>
            </a:r>
          </a:p>
          <a:p>
            <a:r>
              <a:rPr lang="en-US" dirty="0"/>
              <a:t>It's unpredictable when each philosopher is going to finish thinking and start eating</a:t>
            </a:r>
          </a:p>
          <a:p>
            <a:r>
              <a:rPr lang="en-US" dirty="0"/>
              <a:t>We need a solution that works no matter what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D8770DC-5058-4611-AF71-379F981B4F6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29600" y="2209800"/>
          <a:ext cx="3827834" cy="383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6031440" imgH="6044400" progId="">
                  <p:embed/>
                </p:oleObj>
              </mc:Choice>
              <mc:Fallback>
                <p:oleObj r:id="rId3" imgW="6031440" imgH="604440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D8770DC-5058-4611-AF71-379F981B4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600" y="2209800"/>
                        <a:ext cx="3827834" cy="383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9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AF1B-4252-4704-8CBF-9A58D126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9D03-F4D9-4DE8-BD5D-A0E94EBC1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processes can run concurrently</a:t>
            </a:r>
          </a:p>
          <a:p>
            <a:pPr lvl="1"/>
            <a:r>
              <a:rPr lang="en-US" dirty="0"/>
              <a:t>Each one executes independently</a:t>
            </a:r>
          </a:p>
          <a:p>
            <a:pPr lvl="1"/>
            <a:r>
              <a:rPr lang="en-US" dirty="0"/>
              <a:t>Each process has its own memory layout</a:t>
            </a:r>
          </a:p>
          <a:p>
            <a:r>
              <a:rPr lang="en-US" dirty="0"/>
              <a:t>Many threads can also run concurrently</a:t>
            </a:r>
          </a:p>
          <a:p>
            <a:pPr lvl="1"/>
            <a:r>
              <a:rPr lang="en-US" dirty="0"/>
              <a:t>Each one executes independently</a:t>
            </a:r>
          </a:p>
          <a:p>
            <a:pPr lvl="1"/>
            <a:r>
              <a:rPr lang="en-US" dirty="0"/>
              <a:t>Each thread has its own stack to keep track of its function calls</a:t>
            </a:r>
          </a:p>
          <a:p>
            <a:pPr lvl="1"/>
            <a:r>
              <a:rPr lang="en-US" dirty="0"/>
              <a:t>But all threads within a process </a:t>
            </a:r>
            <a:r>
              <a:rPr lang="en-US" b="1" dirty="0"/>
              <a:t>share</a:t>
            </a:r>
            <a:r>
              <a:rPr lang="en-US" dirty="0"/>
              <a:t> code, data, heap, and kernel segments</a:t>
            </a:r>
          </a:p>
          <a:p>
            <a:r>
              <a:rPr lang="en-US" dirty="0"/>
              <a:t>Just as we used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to spawn new processes, there are libraries to spawn new threads within a process and coordinate them</a:t>
            </a:r>
          </a:p>
        </p:txBody>
      </p:sp>
    </p:spTree>
    <p:extLst>
      <p:ext uri="{BB962C8B-B14F-4D97-AF65-F5344CB8AC3E}">
        <p14:creationId xmlns:p14="http://schemas.microsoft.com/office/powerpoint/2010/main" val="33311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593C-9B04-4B80-8406-F9998C91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CB5A-7EA2-48A8-A1AF-BA6A0E0E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8824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Let's say there are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 philosophers (and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 chopsticks)</a:t>
            </a:r>
          </a:p>
          <a:p>
            <a:r>
              <a:rPr lang="en-US" dirty="0"/>
              <a:t>We can create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 locks, one for each chopstick</a:t>
            </a:r>
          </a:p>
          <a:p>
            <a:r>
              <a:rPr lang="en-US" dirty="0"/>
              <a:t>Then, each philosopher will acquire the lock for her left chopstick followed by the lock for her right chopstick</a:t>
            </a:r>
          </a:p>
          <a:p>
            <a:r>
              <a:rPr lang="en-US" dirty="0"/>
              <a:t>In the following code,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dirty="0"/>
              <a:t> is the index of the philosopher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10DD3C-FD60-4EA0-A036-909870B440AD}"/>
              </a:ext>
            </a:extLst>
          </p:cNvPr>
          <p:cNvSpPr txBox="1">
            <a:spLocks/>
          </p:cNvSpPr>
          <p:nvPr/>
        </p:nvSpPr>
        <p:spPr>
          <a:xfrm>
            <a:off x="495300" y="3657600"/>
            <a:ext cx="11201400" cy="2819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philosopher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*)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self =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-&gt;self;               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Philosopher index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next = (self + 1) % SIZE;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Pick up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-&gt;locks[next]);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Pick up right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Eat rice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-&gt;locks[next]);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Put down right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Put down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Do other work and exit thread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14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AC7D-3EF9-4103-934E-2A3C487A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has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872D-9E77-473C-AC78-D92FDB55E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Imagine that every philosopher picks up her left chopstick at the same moment</a:t>
            </a:r>
          </a:p>
          <a:p>
            <a:r>
              <a:rPr lang="en-US" dirty="0"/>
              <a:t>Now, each will wait for another one to give up what would be their right chopstick…forever</a:t>
            </a:r>
          </a:p>
          <a:p>
            <a:r>
              <a:rPr lang="en-US" dirty="0"/>
              <a:t>We have the four conditions for deadlock:</a:t>
            </a:r>
          </a:p>
          <a:p>
            <a:pPr lvl="1"/>
            <a:r>
              <a:rPr lang="en-US" b="1" dirty="0"/>
              <a:t>Mutual exclusion:</a:t>
            </a:r>
            <a:r>
              <a:rPr lang="en-US" dirty="0"/>
              <a:t> Only one philosopher can hold the lock for a chopstick</a:t>
            </a:r>
          </a:p>
          <a:p>
            <a:pPr lvl="1"/>
            <a:r>
              <a:rPr lang="en-US" b="1" dirty="0"/>
              <a:t>Hold-and-wait:</a:t>
            </a:r>
            <a:r>
              <a:rPr lang="en-US" dirty="0"/>
              <a:t> Each philosopher acquires chopstick and tries to get another</a:t>
            </a:r>
          </a:p>
          <a:p>
            <a:pPr lvl="1"/>
            <a:r>
              <a:rPr lang="en-US" b="1" dirty="0"/>
              <a:t>No preemption:</a:t>
            </a:r>
            <a:r>
              <a:rPr lang="en-US" dirty="0"/>
              <a:t> No philosopher can force another to give up her chopstick</a:t>
            </a:r>
          </a:p>
          <a:p>
            <a:pPr lvl="1"/>
            <a:r>
              <a:rPr lang="en-US" b="1" dirty="0"/>
              <a:t>Circular wait:</a:t>
            </a:r>
            <a:r>
              <a:rPr lang="en-US" dirty="0"/>
              <a:t> Under the right circumstances, every philosopher can be waiting for every other in a circle</a:t>
            </a:r>
          </a:p>
        </p:txBody>
      </p:sp>
    </p:spTree>
    <p:extLst>
      <p:ext uri="{BB962C8B-B14F-4D97-AF65-F5344CB8AC3E}">
        <p14:creationId xmlns:p14="http://schemas.microsoft.com/office/powerpoint/2010/main" val="15688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8022-AC80-4CD0-8AD7-D7D929B3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by limiting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BEBCE-D042-4384-8B9F-EE3A8D43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1196608"/>
          </a:xfrm>
        </p:spPr>
        <p:txBody>
          <a:bodyPr>
            <a:normAutofit fontScale="92500"/>
          </a:bodyPr>
          <a:lstStyle/>
          <a:p>
            <a:r>
              <a:rPr lang="en-US" dirty="0"/>
              <a:t>One solution is to add a semaphore initialized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 – 1</a:t>
            </a:r>
          </a:p>
          <a:p>
            <a:r>
              <a:rPr lang="en-US" dirty="0"/>
              <a:t>Then, only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 – 1</a:t>
            </a:r>
            <a:r>
              <a:rPr lang="en-US" dirty="0"/>
              <a:t> philosophers could try to grab a chopstick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5FA0A-2050-4336-9B6F-F9400C72B8DB}"/>
              </a:ext>
            </a:extLst>
          </p:cNvPr>
          <p:cNvSpPr txBox="1">
            <a:spLocks/>
          </p:cNvSpPr>
          <p:nvPr/>
        </p:nvSpPr>
        <p:spPr>
          <a:xfrm>
            <a:off x="495300" y="2971800"/>
            <a:ext cx="11201400" cy="3505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philosopher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*)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self =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-&gt;self;               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Philosopher index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next = (self + 1) % SIZE;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sem_wait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can_eat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           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Multiplexing semaphore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Pick up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-&gt;locks[next]);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Pick up right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sem_post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can_eat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           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Multiplexing semaphore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Eat rice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-&gt;locks[next]);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Put down right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Put down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Do other work and exit thread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6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4DAA-909A-43DE-8DD3-C0D67144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by breaking hold and 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8416-740C-460A-9274-8AA7165D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5776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our example, the philosopher gets the first chopstick and immediately tries to get the second</a:t>
            </a:r>
          </a:p>
          <a:p>
            <a:r>
              <a:rPr lang="en-US" dirty="0"/>
              <a:t>In real situations, some work might need to get done between acquiring resources</a:t>
            </a:r>
          </a:p>
          <a:p>
            <a:r>
              <a:rPr lang="en-US" dirty="0"/>
              <a:t>To avoid delays, it might be desirable to instead get a chopstick and then </a:t>
            </a:r>
            <a:r>
              <a:rPr lang="en-US" i="1" dirty="0"/>
              <a:t>try</a:t>
            </a:r>
            <a:r>
              <a:rPr lang="en-US" dirty="0"/>
              <a:t> to get the second, releasing the first if that fails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09B9A-F6AB-4E53-B116-728E1203F39B}"/>
              </a:ext>
            </a:extLst>
          </p:cNvPr>
          <p:cNvSpPr txBox="1">
            <a:spLocks/>
          </p:cNvSpPr>
          <p:nvPr/>
        </p:nvSpPr>
        <p:spPr>
          <a:xfrm>
            <a:off x="495300" y="3276600"/>
            <a:ext cx="11201400" cy="3200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(! success)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Pick up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Perform some work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Then, try to get the right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pthread_mutex_trylock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-&gt;locks[next]) != 0)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Undo current progress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Put down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success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9748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8EE5-130E-4BB4-A0EC-287EDD2E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by imposing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EF25-99FC-448C-9440-E1368ADC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6538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can break the circular wait condition with a clever ordering</a:t>
            </a:r>
          </a:p>
          <a:p>
            <a:r>
              <a:rPr lang="en-US" dirty="0"/>
              <a:t>If every philosopher picks up her left chopstick at the same time, we're stuck</a:t>
            </a:r>
          </a:p>
          <a:p>
            <a:r>
              <a:rPr lang="en-US" dirty="0"/>
              <a:t>But what if exactly one picked up her right chopstick first?</a:t>
            </a:r>
          </a:p>
          <a:p>
            <a:pPr lvl="1"/>
            <a:r>
              <a:rPr lang="en-US" dirty="0"/>
              <a:t>Deadlock would become impossible!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AF31EF-5CF9-4FE3-97F0-2818A5C0A1A9}"/>
              </a:ext>
            </a:extLst>
          </p:cNvPr>
          <p:cNvSpPr txBox="1">
            <a:spLocks/>
          </p:cNvSpPr>
          <p:nvPr/>
        </p:nvSpPr>
        <p:spPr>
          <a:xfrm>
            <a:off x="495300" y="3200400"/>
            <a:ext cx="11201400" cy="3276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philosopher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*)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self =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-&gt;self;               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Philosopher index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next = (self + 1) % SIZE;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(self &gt; next) swap (&amp;self, &amp;next);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Last philosopher swaps order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Pick up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-&gt;locks[next]);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Pick up right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Eat rice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-&gt;locks[next]);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Put down right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-&gt;locks[self]);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Put down left chopstick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Do other work and exit thread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579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4ACD-6567-4BD5-841F-0AECA9D5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5B8BF-45C3-451C-9487-501075439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41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0970-4282-4970-A512-F6D3195A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vs.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59ED-B764-4522-9C0D-10D02FFE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Although a lot of computation involves both parallelism and concurrency, they're two different things</a:t>
            </a:r>
          </a:p>
          <a:p>
            <a:r>
              <a:rPr lang="en-US" b="1" dirty="0"/>
              <a:t>Concurrency</a:t>
            </a:r>
            <a:r>
              <a:rPr lang="en-US" dirty="0"/>
              <a:t> means that tasks can interact with each other</a:t>
            </a:r>
          </a:p>
          <a:p>
            <a:r>
              <a:rPr lang="en-US" b="1" dirty="0"/>
              <a:t>Parallelism</a:t>
            </a:r>
            <a:r>
              <a:rPr lang="en-US" dirty="0"/>
              <a:t> means that two tasks are running at the same time</a:t>
            </a:r>
          </a:p>
          <a:p>
            <a:r>
              <a:rPr lang="en-US" dirty="0"/>
              <a:t>You can have concurrency without parallelism</a:t>
            </a:r>
          </a:p>
          <a:p>
            <a:pPr lvl="1"/>
            <a:r>
              <a:rPr lang="en-US" dirty="0"/>
              <a:t>Example: A multi-threaded program on a single-core system, which can still have race conditions</a:t>
            </a:r>
          </a:p>
          <a:p>
            <a:r>
              <a:rPr lang="en-US" dirty="0"/>
              <a:t>You can have parallelism without concurrency</a:t>
            </a:r>
          </a:p>
          <a:p>
            <a:pPr lvl="1"/>
            <a:r>
              <a:rPr lang="en-US" dirty="0"/>
              <a:t>Example: Programs running on separate cores or processors that are computing part of a larger answer without coordination</a:t>
            </a:r>
          </a:p>
        </p:txBody>
      </p:sp>
    </p:spTree>
    <p:extLst>
      <p:ext uri="{BB962C8B-B14F-4D97-AF65-F5344CB8AC3E}">
        <p14:creationId xmlns:p14="http://schemas.microsoft.com/office/powerpoint/2010/main" val="42522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210D-1C87-405C-BA8B-A1756DF6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parallelism and data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3D8F2-6451-46C4-9E55-D9506C96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two fundamental kinds of parallelism that are possible</a:t>
            </a:r>
          </a:p>
          <a:p>
            <a:r>
              <a:rPr lang="en-US" b="1" dirty="0"/>
              <a:t>Task parallelism</a:t>
            </a:r>
          </a:p>
          <a:p>
            <a:pPr lvl="1"/>
            <a:r>
              <a:rPr lang="en-US" dirty="0"/>
              <a:t>Breaking up a problem into subtasks that can be run in parallel</a:t>
            </a:r>
          </a:p>
          <a:p>
            <a:pPr lvl="1"/>
            <a:r>
              <a:rPr lang="en-US" dirty="0"/>
              <a:t>Example: Alice cooks dinner, Bob cleans the house, and Catherine gets vengeance on their enemies</a:t>
            </a:r>
          </a:p>
          <a:p>
            <a:r>
              <a:rPr lang="en-US" b="1" dirty="0"/>
              <a:t>Data parallelism</a:t>
            </a:r>
          </a:p>
          <a:p>
            <a:pPr lvl="1"/>
            <a:r>
              <a:rPr lang="en-US" dirty="0"/>
              <a:t>Doing the same tasks in parallel but on different data</a:t>
            </a:r>
          </a:p>
          <a:p>
            <a:pPr lvl="1"/>
            <a:r>
              <a:rPr lang="en-US" dirty="0"/>
              <a:t>Alice, Bob, and Catherine each chop up 1/3 of the total amount of carrots for a soup</a:t>
            </a:r>
          </a:p>
        </p:txBody>
      </p:sp>
    </p:spTree>
    <p:extLst>
      <p:ext uri="{BB962C8B-B14F-4D97-AF65-F5344CB8AC3E}">
        <p14:creationId xmlns:p14="http://schemas.microsoft.com/office/powerpoint/2010/main" val="29235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D219-6F13-4503-A242-ACF851B5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D3B3-ECD3-4C3D-A29E-7B22D5262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330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easiest kind of problems to parallelize are called </a:t>
            </a:r>
            <a:r>
              <a:rPr lang="en-US" b="1" dirty="0"/>
              <a:t>embarrassingly parallel</a:t>
            </a:r>
          </a:p>
          <a:p>
            <a:pPr lvl="1"/>
            <a:r>
              <a:rPr lang="en-US" dirty="0"/>
              <a:t>Maybe there are many unrelated tasks that all need to get done</a:t>
            </a:r>
          </a:p>
          <a:p>
            <a:pPr lvl="1"/>
            <a:r>
              <a:rPr lang="en-US" dirty="0"/>
              <a:t>Maybe there's lots of data to process, and no coordination is necessary to process it</a:t>
            </a:r>
          </a:p>
          <a:p>
            <a:r>
              <a:rPr lang="en-US" dirty="0"/>
              <a:t>The following code shows an embarrassingly parallel problem, since initializing the array could easily be divided up among many tasks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7CD7AB-2F04-443D-A92C-5CBAAE39FF3D}"/>
              </a:ext>
            </a:extLst>
          </p:cNvPr>
          <p:cNvSpPr txBox="1">
            <a:spLocks/>
          </p:cNvSpPr>
          <p:nvPr/>
        </p:nvSpPr>
        <p:spPr>
          <a:xfrm>
            <a:off x="495300" y="4953000"/>
            <a:ext cx="11201400" cy="13715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nn-NO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nn-NO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n-NO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nn-NO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 = 0; i &lt; 100000000; ++i)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nn-NO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array[i] = i * i;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7034-AEEC-4BEE-9CC7-1F39C3B4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Divide-and-conquer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D25A-7AF2-4440-84C8-467A32711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Algorithms themselves can suggest approaches for parallelism</a:t>
            </a:r>
          </a:p>
          <a:p>
            <a:r>
              <a:rPr lang="en-US" dirty="0"/>
              <a:t>Divide-and-conquer algorithms divide problems into parts, find answers for the sub-problems, and then combine those answers into an overall solution</a:t>
            </a:r>
          </a:p>
          <a:p>
            <a:pPr lvl="1"/>
            <a:r>
              <a:rPr lang="en-US" dirty="0"/>
              <a:t>Quicksort partitions into two subarrays and then recursively sorts</a:t>
            </a:r>
          </a:p>
          <a:p>
            <a:pPr lvl="1"/>
            <a:r>
              <a:rPr lang="en-US" dirty="0"/>
              <a:t>Merge sort also divides and recursively sorts</a:t>
            </a:r>
          </a:p>
          <a:p>
            <a:r>
              <a:rPr lang="en-US" dirty="0"/>
              <a:t>As discussed in COMP 4500, many important algorithms have a divide-and-conquer shape, and it's often possible to let each divided task be handled by a separate thread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918C-E067-413F-B06E-F7299FE9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7347-39BA-44FF-9242-3DA8FFCFE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threads allows for more modular software since threads can call the same functions within a program</a:t>
            </a:r>
          </a:p>
          <a:p>
            <a:r>
              <a:rPr lang="en-US" dirty="0"/>
              <a:t>Threads can be more efficient since there's no context switch needed for different threads to interact</a:t>
            </a:r>
          </a:p>
          <a:p>
            <a:r>
              <a:rPr lang="en-US" dirty="0"/>
              <a:t>Some models of programming like GUIs depend on threads so that one unit of code needs can react to an action taken elsewhere</a:t>
            </a:r>
          </a:p>
          <a:p>
            <a:r>
              <a:rPr lang="en-US" dirty="0"/>
              <a:t>Since threads share memory, there's no need for IPC libraries</a:t>
            </a:r>
          </a:p>
        </p:txBody>
      </p:sp>
    </p:spTree>
    <p:extLst>
      <p:ext uri="{BB962C8B-B14F-4D97-AF65-F5344CB8AC3E}">
        <p14:creationId xmlns:p14="http://schemas.microsoft.com/office/powerpoint/2010/main" val="31248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idea of a pipeline is to divide a task into independent steps, each of which can be performed by dedicated hardware or software</a:t>
            </a:r>
          </a:p>
          <a:p>
            <a:r>
              <a:rPr lang="en-US" dirty="0"/>
              <a:t>Example RISC pipeline: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Instruction fetch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Execute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Access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Writeback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lustration of sequential tasks (above) and the corresponding fork/join parallel implementation (below). Image source: Wikipedia (recreated)">
            <a:extLst>
              <a:ext uri="{FF2B5EF4-FFF2-40B4-BE49-F238E27FC236}">
                <a16:creationId xmlns:a16="http://schemas.microsoft.com/office/drawing/2014/main" id="{A35CE6AD-4ED7-4C34-844B-B55BA203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657600"/>
            <a:ext cx="7239000" cy="28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51C73-4C22-4D1A-98A7-87B0A79D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Fork/join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63EF-E362-4B01-8F87-15F8215D9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1872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fork/join</a:t>
            </a:r>
            <a:r>
              <a:rPr lang="en-US" dirty="0"/>
              <a:t> pattern uses a main thread that spawns additional threads when there are parallel tasks to be done</a:t>
            </a:r>
          </a:p>
          <a:p>
            <a:r>
              <a:rPr lang="en-US" dirty="0"/>
              <a:t>After those tasks complete, the main thread joins the spawned threads</a:t>
            </a:r>
          </a:p>
          <a:p>
            <a:r>
              <a:rPr lang="en-US" dirty="0"/>
              <a:t>A fork/join pattern could be used for either task parallelization or data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30980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5304-3445-426E-A91F-97797167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Map/reduce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EB86-9C61-4110-B586-57D33CCC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0104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Map/reduce</a:t>
            </a:r>
            <a:r>
              <a:rPr lang="en-US" dirty="0"/>
              <a:t> is similar to fork/join</a:t>
            </a:r>
          </a:p>
          <a:p>
            <a:r>
              <a:rPr lang="en-US" dirty="0"/>
              <a:t>The biggest difference is a philosophical one about how the work is described</a:t>
            </a:r>
          </a:p>
          <a:p>
            <a:r>
              <a:rPr lang="en-US" dirty="0"/>
              <a:t>Map/reduce has two stages:</a:t>
            </a:r>
          </a:p>
          <a:p>
            <a:pPr lvl="1"/>
            <a:r>
              <a:rPr lang="en-US" dirty="0"/>
              <a:t>Map applies a function to each piece of input data</a:t>
            </a:r>
          </a:p>
          <a:p>
            <a:pPr lvl="1"/>
            <a:r>
              <a:rPr lang="en-US" dirty="0"/>
              <a:t>Reduce combines the results to get a final answer</a:t>
            </a:r>
          </a:p>
          <a:p>
            <a:r>
              <a:rPr lang="en-US" dirty="0"/>
              <a:t>Map/reduce is commonly used on clusters and distributed systems</a:t>
            </a:r>
          </a:p>
          <a:p>
            <a:pPr lvl="1"/>
            <a:r>
              <a:rPr lang="en-US" dirty="0"/>
              <a:t>The open source Apache Hadoop is a popular tool for map/reduce computing</a:t>
            </a:r>
          </a:p>
        </p:txBody>
      </p:sp>
      <p:pic>
        <p:nvPicPr>
          <p:cNvPr id="7170" name="Picture 2" descr="Map/reduce shares a common structure as fork/join">
            <a:extLst>
              <a:ext uri="{FF2B5EF4-FFF2-40B4-BE49-F238E27FC236}">
                <a16:creationId xmlns:a16="http://schemas.microsoft.com/office/drawing/2014/main" id="{EFB6EA7C-65F7-4C1F-AEC8-EA76F85F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91" y="1905000"/>
            <a:ext cx="43508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9C61-031F-410D-ACAA-4CC64801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Manager/worker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F4C0-CEC5-42C6-8C4E-8FF0E4BC2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6538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manager/worker thread pattern is commonly used with task parallelism</a:t>
            </a:r>
          </a:p>
          <a:p>
            <a:r>
              <a:rPr lang="en-US" dirty="0"/>
              <a:t>Independent tasks are given to work threads that communicate with a central management thread</a:t>
            </a:r>
          </a:p>
          <a:p>
            <a:pPr lvl="1"/>
            <a:r>
              <a:rPr lang="en-US" dirty="0"/>
              <a:t>Event handling, for example, can be viewed as manager/worker</a:t>
            </a:r>
          </a:p>
          <a:p>
            <a:pPr lvl="1"/>
            <a:r>
              <a:rPr lang="en-US" dirty="0"/>
              <a:t>Workers can also wait for a data value to change from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as in the code below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CFC95B-A097-416E-9FBA-5D2BDF4C04A9}"/>
              </a:ext>
            </a:extLst>
          </p:cNvPr>
          <p:cNvSpPr txBox="1">
            <a:spLocks/>
          </p:cNvSpPr>
          <p:nvPr/>
        </p:nvSpPr>
        <p:spPr>
          <a:xfrm>
            <a:off x="495300" y="3429000"/>
            <a:ext cx="11201400" cy="312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worker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*) _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-&gt;data == NULL)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Wait for data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pthread_cond_wait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data_received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-&gt;lock);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(!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-&gt;running)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pthread_exit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(NULL);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Process data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96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2BB3-F84C-4EE2-90B4-43F72ED6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pools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2244-4039-40B1-BF8F-4EF74919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Rather than worrying about creating too many threads initially or dynamically creating threads, one approach is a </a:t>
            </a:r>
            <a:r>
              <a:rPr lang="en-US" b="1" dirty="0"/>
              <a:t>thread pool</a:t>
            </a:r>
          </a:p>
          <a:p>
            <a:pPr lvl="1"/>
            <a:r>
              <a:rPr lang="en-US" dirty="0"/>
              <a:t>A thread pool is a fixed number of threads with a queue of tasks</a:t>
            </a:r>
          </a:p>
          <a:p>
            <a:pPr lvl="1"/>
            <a:r>
              <a:rPr lang="en-US" dirty="0"/>
              <a:t>When a thread finishes its work, it can dequeue a new task</a:t>
            </a:r>
          </a:p>
          <a:p>
            <a:r>
              <a:rPr lang="en-US" dirty="0"/>
              <a:t>Thread pools advantages:</a:t>
            </a:r>
          </a:p>
          <a:p>
            <a:pPr lvl="1"/>
            <a:r>
              <a:rPr lang="en-US" dirty="0"/>
              <a:t>The cost of creating threads is only paid once</a:t>
            </a:r>
          </a:p>
          <a:p>
            <a:pPr lvl="1"/>
            <a:r>
              <a:rPr lang="en-US" dirty="0"/>
              <a:t>Resource consumption is more predictable because there won't suddenly be a lot more threads</a:t>
            </a:r>
          </a:p>
          <a:p>
            <a:pPr lvl="1"/>
            <a:r>
              <a:rPr lang="en-US" dirty="0"/>
              <a:t>Each thread self-manages the load by getting more work when it finishes</a:t>
            </a:r>
          </a:p>
          <a:p>
            <a:r>
              <a:rPr lang="en-US" dirty="0"/>
              <a:t>Thread pools disadvantages:</a:t>
            </a:r>
          </a:p>
          <a:p>
            <a:pPr lvl="1"/>
            <a:r>
              <a:rPr lang="en-US" dirty="0"/>
              <a:t>Cache performance can be poor because there's no coordination between which thread is doing what</a:t>
            </a:r>
          </a:p>
          <a:p>
            <a:pPr lvl="1"/>
            <a:r>
              <a:rPr lang="en-US" dirty="0"/>
              <a:t>Crashes and errors can be hard to recover from since we won't know which thread was doing the thing that failed</a:t>
            </a:r>
          </a:p>
          <a:p>
            <a:pPr lvl="1"/>
            <a:r>
              <a:rPr lang="en-US" dirty="0"/>
              <a:t>Managing the task queue requires synchronization that could slow things down </a:t>
            </a:r>
          </a:p>
        </p:txBody>
      </p:sp>
    </p:spTree>
    <p:extLst>
      <p:ext uri="{BB962C8B-B14F-4D97-AF65-F5344CB8AC3E}">
        <p14:creationId xmlns:p14="http://schemas.microsoft.com/office/powerpoint/2010/main" val="27394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ACBF76-840A-4851-AA63-F7A863F3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Parallelism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79D2B-DD04-45B0-BEBB-B9E00886F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036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1612-85EF-4471-A31D-D8C144B5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CA3B0-D259-409F-9911-D9E81DEAF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Speedup</a:t>
                </a:r>
                <a:r>
                  <a:rPr lang="en-US" dirty="0"/>
                  <a:t> is how much faster a parallel solution is compared to a sequential one</a:t>
                </a:r>
              </a:p>
              <a:p>
                <a:r>
                  <a:rPr lang="en-US" dirty="0"/>
                  <a:t>The formula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𝑠𝑒𝑞𝑢𝑒𝑛𝑡𝑖𝑎𝑙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𝑝𝑎𝑟𝑎𝑙𝑙𝑒𝑙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𝑠𝑒𝑞𝑢𝑒𝑛𝑡𝑖𝑎𝑙</m:t>
                        </m:r>
                      </m:sub>
                    </m:sSub>
                  </m:oMath>
                </a14:m>
                <a:r>
                  <a:rPr lang="en-US" dirty="0"/>
                  <a:t> is the amount of time the sequential solution takes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𝑝𝑎𝑟𝑎𝑙𝑙𝑒𝑙</m:t>
                        </m:r>
                      </m:sub>
                    </m:sSub>
                  </m:oMath>
                </a14:m>
                <a:r>
                  <a:rPr lang="en-US" dirty="0"/>
                  <a:t> is the amount of time the parallel solution takes</a:t>
                </a:r>
              </a:p>
              <a:p>
                <a:r>
                  <a:rPr lang="en-US" dirty="0"/>
                  <a:t>Thus, if a sequential solution to a problem takes 100 seconds, and the parallel solution takes 50 seconds, the speedup is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CA3B0-D259-409F-9911-D9E81DEAF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9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5850-DAA8-4CC2-A24C-18170D16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Amdahl's Law and strong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8A609-48C2-4E29-B807-F3CAA2DE0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if you had 16 cores?  Or 1,000 cores?  Or a million?</a:t>
                </a:r>
              </a:p>
              <a:p>
                <a:r>
                  <a:rPr lang="en-US" dirty="0"/>
                  <a:t>How much speedup can you get?</a:t>
                </a:r>
              </a:p>
              <a:p>
                <a:r>
                  <a:rPr lang="en-US" dirty="0"/>
                  <a:t>Some part of the program has to be executed sequentially</a:t>
                </a:r>
              </a:p>
              <a:p>
                <a:pPr lvl="1"/>
                <a:r>
                  <a:rPr lang="en-US" dirty="0"/>
                  <a:t>Reading input</a:t>
                </a:r>
              </a:p>
              <a:p>
                <a:pPr lvl="1"/>
                <a:r>
                  <a:rPr lang="en-US" dirty="0"/>
                  <a:t>Starting threads</a:t>
                </a:r>
              </a:p>
              <a:p>
                <a:pPr lvl="1"/>
                <a:r>
                  <a:rPr lang="en-US" dirty="0"/>
                  <a:t>Combining results</a:t>
                </a:r>
              </a:p>
              <a:p>
                <a:r>
                  <a:rPr lang="en-US" dirty="0"/>
                  <a:t>Amdahl's law says that the maximum speedup possible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fraction of a program that can be parallel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number of processors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8A609-48C2-4E29-B807-F3CAA2DE0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8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CD32-1708-4AB3-B4EF-4FCFF3ED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Amdahl's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5667F7-72B3-4FE9-9225-F7BA14047B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we had unlimited cores?</a:t>
                </a:r>
              </a:p>
              <a:p>
                <a:r>
                  <a:rPr lang="en-US" dirty="0"/>
                  <a:t>We can take the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and plug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Doing so would mean, even with infinite cores, we could never have better speedup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Let's say that 90% of a program can be parallelized</a:t>
                </a:r>
              </a:p>
              <a:p>
                <a:r>
                  <a:rPr lang="en-US" dirty="0"/>
                  <a:t>What's the maximum possible speedup you can get?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5667F7-72B3-4FE9-9225-F7BA14047B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A4A8-F904-43A8-A878-7E5F8D46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in Distributed Environments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9FF70-F338-44F5-8F02-E8CC6B8A2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40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14187</TotalTime>
  <Words>10780</Words>
  <Application>Microsoft Office PowerPoint</Application>
  <PresentationFormat>Widescreen</PresentationFormat>
  <Paragraphs>1162</Paragraphs>
  <Slides>128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128</vt:i4>
      </vt:variant>
    </vt:vector>
  </HeadingPairs>
  <TitlesOfParts>
    <vt:vector size="137" baseType="lpstr">
      <vt:lpstr>Arial</vt:lpstr>
      <vt:lpstr>Calibri</vt:lpstr>
      <vt:lpstr>Cambria Math</vt:lpstr>
      <vt:lpstr>Corbel</vt:lpstr>
      <vt:lpstr>Courier New</vt:lpstr>
      <vt:lpstr>Wingdings</vt:lpstr>
      <vt:lpstr>Wingdings 2</vt:lpstr>
      <vt:lpstr>Wingdings 3</vt:lpstr>
      <vt:lpstr>Module</vt:lpstr>
      <vt:lpstr>COMP 3400</vt:lpstr>
      <vt:lpstr>Last time</vt:lpstr>
      <vt:lpstr>Questions?</vt:lpstr>
      <vt:lpstr>Assignment 8</vt:lpstr>
      <vt:lpstr>Review</vt:lpstr>
      <vt:lpstr>Final exam format</vt:lpstr>
      <vt:lpstr>Threading</vt:lpstr>
      <vt:lpstr>Threads and processes</vt:lpstr>
      <vt:lpstr>Advantages of threads</vt:lpstr>
      <vt:lpstr>Disadvantages of threads</vt:lpstr>
      <vt:lpstr>Race conditions</vt:lpstr>
      <vt:lpstr>Critical sections</vt:lpstr>
      <vt:lpstr>Incrementing variables</vt:lpstr>
      <vt:lpstr>Thread safety</vt:lpstr>
      <vt:lpstr>POSIX Threads</vt:lpstr>
      <vt:lpstr>POSIX threads</vt:lpstr>
      <vt:lpstr>POSIX thread functions</vt:lpstr>
      <vt:lpstr>Creating a thread</vt:lpstr>
      <vt:lpstr>Simple threading example</vt:lpstr>
      <vt:lpstr>Common mistakes</vt:lpstr>
      <vt:lpstr>Passing arguments</vt:lpstr>
      <vt:lpstr>A useful hack</vt:lpstr>
      <vt:lpstr>A thread function that uses a pointer like an int</vt:lpstr>
      <vt:lpstr>Passing multiple arguments to a thread</vt:lpstr>
      <vt:lpstr>Multiple argument example</vt:lpstr>
      <vt:lpstr>Returning values from threads</vt:lpstr>
      <vt:lpstr>Synchronization</vt:lpstr>
      <vt:lpstr>Synchronization</vt:lpstr>
      <vt:lpstr>Examples of synchronization</vt:lpstr>
      <vt:lpstr>Critical sections</vt:lpstr>
      <vt:lpstr>Locks</vt:lpstr>
      <vt:lpstr>Lock features</vt:lpstr>
      <vt:lpstr>POSIX mutex functions</vt:lpstr>
      <vt:lpstr>How long should critical sections be?</vt:lpstr>
      <vt:lpstr>Semaphores</vt:lpstr>
      <vt:lpstr>Semaphore functions</vt:lpstr>
      <vt:lpstr>Semaphores for signaling</vt:lpstr>
      <vt:lpstr>Mutual exclusion with semaphores</vt:lpstr>
      <vt:lpstr>Semaphores as multiplexing</vt:lpstr>
      <vt:lpstr>Semaphore summary</vt:lpstr>
      <vt:lpstr>Barriers</vt:lpstr>
      <vt:lpstr>Barrier functions</vt:lpstr>
      <vt:lpstr>Merge sort</vt:lpstr>
      <vt:lpstr>Threaded merge sort visualized</vt:lpstr>
      <vt:lpstr>Final merging visualized</vt:lpstr>
      <vt:lpstr>Weaknesses of semaphores</vt:lpstr>
      <vt:lpstr>Condition variables</vt:lpstr>
      <vt:lpstr>Deadlock</vt:lpstr>
      <vt:lpstr>Deadlock</vt:lpstr>
      <vt:lpstr>Deadlock</vt:lpstr>
      <vt:lpstr>Deadlock example</vt:lpstr>
      <vt:lpstr>Possible states</vt:lpstr>
      <vt:lpstr>Why does this happen?</vt:lpstr>
      <vt:lpstr>Necessary conditions</vt:lpstr>
      <vt:lpstr>Livelock</vt:lpstr>
      <vt:lpstr>Avoiding deadlock</vt:lpstr>
      <vt:lpstr>Synchronization Design Patterns</vt:lpstr>
      <vt:lpstr>Signaling</vt:lpstr>
      <vt:lpstr>Turnstiles</vt:lpstr>
      <vt:lpstr>Rendezvous</vt:lpstr>
      <vt:lpstr>Multiplexing</vt:lpstr>
      <vt:lpstr>Lightswitches</vt:lpstr>
      <vt:lpstr>Producer-Consumer</vt:lpstr>
      <vt:lpstr>Producer-consumer</vt:lpstr>
      <vt:lpstr>Unsafe producer-consumer with a bounded queue</vt:lpstr>
      <vt:lpstr>Safe producer-consumer with a bounded queue and a single producer and consumer</vt:lpstr>
      <vt:lpstr>Safe producer-consumer with a bounded queue and multiple producers and consumers</vt:lpstr>
      <vt:lpstr>Readers-Writers</vt:lpstr>
      <vt:lpstr>Readers-Writers</vt:lpstr>
      <vt:lpstr>First solution: Lightswitches</vt:lpstr>
      <vt:lpstr>What's the problem with this solution?</vt:lpstr>
      <vt:lpstr>Second solution: Add a turnstile</vt:lpstr>
      <vt:lpstr>Illustration of second solution</vt:lpstr>
      <vt:lpstr>Search-insert-delete problem</vt:lpstr>
      <vt:lpstr>Search-insert-delete solution</vt:lpstr>
      <vt:lpstr>Issues with this solution</vt:lpstr>
      <vt:lpstr>Dining Philosophers</vt:lpstr>
      <vt:lpstr>Dining philosophers</vt:lpstr>
      <vt:lpstr>The problem</vt:lpstr>
      <vt:lpstr>A solution with deadlock</vt:lpstr>
      <vt:lpstr>Why it has deadlock</vt:lpstr>
      <vt:lpstr>Solution by limiting access</vt:lpstr>
      <vt:lpstr>Solution by breaking hold and wait</vt:lpstr>
      <vt:lpstr>Solution by imposing order</vt:lpstr>
      <vt:lpstr>Distributed Computing</vt:lpstr>
      <vt:lpstr>Parallelism vs. concurrency</vt:lpstr>
      <vt:lpstr>Task parallelism and data parallelism</vt:lpstr>
      <vt:lpstr>Embarrassingly parallel</vt:lpstr>
      <vt:lpstr>Divide-and-conquer</vt:lpstr>
      <vt:lpstr>Pipelines</vt:lpstr>
      <vt:lpstr>Fork/join</vt:lpstr>
      <vt:lpstr>Map/reduce</vt:lpstr>
      <vt:lpstr>Manager/worker</vt:lpstr>
      <vt:lpstr>Thread pools</vt:lpstr>
      <vt:lpstr>Limits of Parallelism</vt:lpstr>
      <vt:lpstr>Speedup</vt:lpstr>
      <vt:lpstr>Amdahl's Law and strong scaling</vt:lpstr>
      <vt:lpstr>Consequences of Amdahl's law</vt:lpstr>
      <vt:lpstr>Timing in Distributed Environments</vt:lpstr>
      <vt:lpstr>Timing in distributed environments</vt:lpstr>
      <vt:lpstr>Clock synchronization</vt:lpstr>
      <vt:lpstr>Lamport timestamps</vt:lpstr>
      <vt:lpstr>Vector clocks</vt:lpstr>
      <vt:lpstr>Reliable Storage and Location</vt:lpstr>
      <vt:lpstr>Reliable data storage</vt:lpstr>
      <vt:lpstr>Google File System</vt:lpstr>
      <vt:lpstr>Distributed hash tables</vt:lpstr>
      <vt:lpstr>Chord DHT</vt:lpstr>
      <vt:lpstr>Files in Chord DHT</vt:lpstr>
      <vt:lpstr>Consensus in Distributed Systems</vt:lpstr>
      <vt:lpstr>Consensus</vt:lpstr>
      <vt:lpstr>Failure</vt:lpstr>
      <vt:lpstr>Byzantine generals</vt:lpstr>
      <vt:lpstr>Limits on consensus</vt:lpstr>
      <vt:lpstr>The 1/3 limit</vt:lpstr>
      <vt:lpstr>Blockchains</vt:lpstr>
      <vt:lpstr>Double-spending</vt:lpstr>
      <vt:lpstr>Proof-of-work</vt:lpstr>
      <vt:lpstr>Libraries You Should Know</vt:lpstr>
      <vt:lpstr>String manipulation</vt:lpstr>
      <vt:lpstr>File I/O</vt:lpstr>
      <vt:lpstr>Process management functions</vt:lpstr>
      <vt:lpstr>Networking</vt:lpstr>
      <vt:lpstr>Threads</vt:lpstr>
      <vt:lpstr>Synchronization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1398</cp:revision>
  <dcterms:created xsi:type="dcterms:W3CDTF">2009-08-24T20:26:10Z</dcterms:created>
  <dcterms:modified xsi:type="dcterms:W3CDTF">2025-04-25T13:10:07Z</dcterms:modified>
</cp:coreProperties>
</file>